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5" r:id="rId4"/>
    <p:sldMasterId id="2147484495" r:id="rId5"/>
    <p:sldMasterId id="2147484524" r:id="rId6"/>
    <p:sldMasterId id="2147484597" r:id="rId7"/>
    <p:sldMasterId id="2147484631" r:id="rId8"/>
    <p:sldMasterId id="2147484657" r:id="rId9"/>
    <p:sldMasterId id="2147484553" r:id="rId10"/>
  </p:sldMasterIdLst>
  <p:notesMasterIdLst>
    <p:notesMasterId r:id="rId71"/>
  </p:notesMasterIdLst>
  <p:handoutMasterIdLst>
    <p:handoutMasterId r:id="rId72"/>
  </p:handoutMasterIdLst>
  <p:sldIdLst>
    <p:sldId id="4772" r:id="rId11"/>
    <p:sldId id="4660" r:id="rId12"/>
    <p:sldId id="4748" r:id="rId13"/>
    <p:sldId id="4749" r:id="rId14"/>
    <p:sldId id="4753" r:id="rId15"/>
    <p:sldId id="4754" r:id="rId16"/>
    <p:sldId id="4747" r:id="rId17"/>
    <p:sldId id="4740" r:id="rId18"/>
    <p:sldId id="4741" r:id="rId19"/>
    <p:sldId id="4742" r:id="rId20"/>
    <p:sldId id="4744" r:id="rId21"/>
    <p:sldId id="4752" r:id="rId22"/>
    <p:sldId id="1492" r:id="rId23"/>
    <p:sldId id="1831" r:id="rId24"/>
    <p:sldId id="1864" r:id="rId25"/>
    <p:sldId id="4678" r:id="rId26"/>
    <p:sldId id="4714" r:id="rId27"/>
    <p:sldId id="4745" r:id="rId28"/>
    <p:sldId id="1830" r:id="rId29"/>
    <p:sldId id="4661" r:id="rId30"/>
    <p:sldId id="4773" r:id="rId31"/>
    <p:sldId id="4755" r:id="rId32"/>
    <p:sldId id="4757" r:id="rId33"/>
    <p:sldId id="4685" r:id="rId34"/>
    <p:sldId id="1834" r:id="rId35"/>
    <p:sldId id="4734" r:id="rId36"/>
    <p:sldId id="4674" r:id="rId37"/>
    <p:sldId id="4710" r:id="rId38"/>
    <p:sldId id="4684" r:id="rId39"/>
    <p:sldId id="4662" r:id="rId40"/>
    <p:sldId id="4760" r:id="rId41"/>
    <p:sldId id="4759" r:id="rId42"/>
    <p:sldId id="1563" r:id="rId43"/>
    <p:sldId id="1564" r:id="rId44"/>
    <p:sldId id="1838" r:id="rId45"/>
    <p:sldId id="4687" r:id="rId46"/>
    <p:sldId id="4664" r:id="rId47"/>
    <p:sldId id="4761" r:id="rId48"/>
    <p:sldId id="4765" r:id="rId49"/>
    <p:sldId id="4763" r:id="rId50"/>
    <p:sldId id="4762" r:id="rId51"/>
    <p:sldId id="4766" r:id="rId52"/>
    <p:sldId id="4764" r:id="rId53"/>
    <p:sldId id="2485" r:id="rId54"/>
    <p:sldId id="4722" r:id="rId55"/>
    <p:sldId id="4697" r:id="rId56"/>
    <p:sldId id="4721" r:id="rId57"/>
    <p:sldId id="4726" r:id="rId58"/>
    <p:sldId id="4702" r:id="rId59"/>
    <p:sldId id="4727" r:id="rId60"/>
    <p:sldId id="4675" r:id="rId61"/>
    <p:sldId id="4728" r:id="rId62"/>
    <p:sldId id="4724" r:id="rId63"/>
    <p:sldId id="4723" r:id="rId64"/>
    <p:sldId id="4701" r:id="rId65"/>
    <p:sldId id="4663" r:id="rId66"/>
    <p:sldId id="4767" r:id="rId67"/>
    <p:sldId id="1835" r:id="rId68"/>
    <p:sldId id="4769" r:id="rId69"/>
    <p:sldId id="4770" r:id="rId7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CCCCFF"/>
    <a:srgbClr val="67FB67"/>
    <a:srgbClr val="0099CC"/>
    <a:srgbClr val="FFFFCC"/>
    <a:srgbClr val="006666"/>
    <a:srgbClr val="003366"/>
    <a:srgbClr val="660066"/>
    <a:srgbClr val="FFB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2E7B7F-E30C-8821-BB1A-04EF782783FE}" v="1" dt="2022-11-23T16:23:36.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8" autoAdjust="0"/>
    <p:restoredTop sz="94606" autoAdjust="0"/>
  </p:normalViewPr>
  <p:slideViewPr>
    <p:cSldViewPr snapToGrid="0">
      <p:cViewPr varScale="1">
        <p:scale>
          <a:sx n="88" d="100"/>
          <a:sy n="88" d="100"/>
        </p:scale>
        <p:origin x="269" y="82"/>
      </p:cViewPr>
      <p:guideLst/>
    </p:cSldViewPr>
  </p:slideViewPr>
  <p:notesTextViewPr>
    <p:cViewPr>
      <p:scale>
        <a:sx n="1" d="1"/>
        <a:sy n="1" d="1"/>
      </p:scale>
      <p:origin x="0" y="0"/>
    </p:cViewPr>
  </p:notesTextViewPr>
  <p:sorterViewPr>
    <p:cViewPr>
      <p:scale>
        <a:sx n="29" d="25"/>
        <a:sy n="29" d="25"/>
      </p:scale>
      <p:origin x="0" y="-3490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19.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8E475E-E242-4816-B04D-BF973E26F539}" type="doc">
      <dgm:prSet loTypeId="urn:microsoft.com/office/officeart/2005/8/layout/process1" loCatId="process" qsTypeId="urn:microsoft.com/office/officeart/2005/8/quickstyle/3d1" qsCatId="3D" csTypeId="urn:microsoft.com/office/officeart/2005/8/colors/accent1_4" csCatId="accent1" phldr="1"/>
      <dgm:spPr/>
    </dgm:pt>
    <dgm:pt modelId="{0F9E2596-46CC-4A76-AE8C-3915DBE7380A}">
      <dgm:prSet phldrT="[Text]"/>
      <dgm:spPr/>
      <dgm:t>
        <a:bodyPr/>
        <a:lstStyle/>
        <a:p>
          <a:r>
            <a:rPr lang="en-US"/>
            <a:t>Order</a:t>
          </a:r>
        </a:p>
      </dgm:t>
    </dgm:pt>
    <dgm:pt modelId="{1A9DA1E8-389A-4636-8AC4-52126829019E}" type="parTrans" cxnId="{E2F7467B-421C-4AC5-B68F-A6261FDF5F32}">
      <dgm:prSet/>
      <dgm:spPr/>
      <dgm:t>
        <a:bodyPr/>
        <a:lstStyle/>
        <a:p>
          <a:endParaRPr lang="en-US"/>
        </a:p>
      </dgm:t>
    </dgm:pt>
    <dgm:pt modelId="{D00452A4-101B-468F-83E2-44D0326E252C}" type="sibTrans" cxnId="{E2F7467B-421C-4AC5-B68F-A6261FDF5F32}">
      <dgm:prSet/>
      <dgm:spPr/>
      <dgm:t>
        <a:bodyPr/>
        <a:lstStyle/>
        <a:p>
          <a:endParaRPr lang="en-US"/>
        </a:p>
      </dgm:t>
    </dgm:pt>
    <dgm:pt modelId="{3403ADE8-11FA-4785-BF70-9E81DC1A2DB6}">
      <dgm:prSet phldrT="[Text]"/>
      <dgm:spPr/>
      <dgm:t>
        <a:bodyPr/>
        <a:lstStyle/>
        <a:p>
          <a:r>
            <a:rPr lang="en-US"/>
            <a:t>Return</a:t>
          </a:r>
        </a:p>
      </dgm:t>
    </dgm:pt>
    <dgm:pt modelId="{A0B43B19-6216-4647-823D-B4600541CDF8}" type="parTrans" cxnId="{108B71E8-AFC7-4304-9311-55A5C20FBDDA}">
      <dgm:prSet/>
      <dgm:spPr/>
      <dgm:t>
        <a:bodyPr/>
        <a:lstStyle/>
        <a:p>
          <a:endParaRPr lang="en-US"/>
        </a:p>
      </dgm:t>
    </dgm:pt>
    <dgm:pt modelId="{A7AECC27-832B-4676-9B28-787470AFF858}" type="sibTrans" cxnId="{108B71E8-AFC7-4304-9311-55A5C20FBDDA}">
      <dgm:prSet/>
      <dgm:spPr/>
      <dgm:t>
        <a:bodyPr/>
        <a:lstStyle/>
        <a:p>
          <a:endParaRPr lang="en-US"/>
        </a:p>
      </dgm:t>
    </dgm:pt>
    <dgm:pt modelId="{55C2E11D-34FF-4ACA-8F86-1800315D07C3}">
      <dgm:prSet phldrT="[Text]"/>
      <dgm:spPr/>
      <dgm:t>
        <a:bodyPr/>
        <a:lstStyle/>
        <a:p>
          <a:r>
            <a:rPr lang="en-US"/>
            <a:t>Upload</a:t>
          </a:r>
        </a:p>
      </dgm:t>
    </dgm:pt>
    <dgm:pt modelId="{017062FA-678F-4E6A-B935-B29769D400B9}" type="parTrans" cxnId="{21B4C18E-8BA3-45AF-A93D-42B229516356}">
      <dgm:prSet/>
      <dgm:spPr/>
      <dgm:t>
        <a:bodyPr/>
        <a:lstStyle/>
        <a:p>
          <a:endParaRPr lang="en-US"/>
        </a:p>
      </dgm:t>
    </dgm:pt>
    <dgm:pt modelId="{5D5B42EF-BD16-4622-8C4F-9E85724ACC30}" type="sibTrans" cxnId="{21B4C18E-8BA3-45AF-A93D-42B229516356}">
      <dgm:prSet/>
      <dgm:spPr/>
      <dgm:t>
        <a:bodyPr/>
        <a:lstStyle/>
        <a:p>
          <a:endParaRPr lang="en-US"/>
        </a:p>
      </dgm:t>
    </dgm:pt>
    <dgm:pt modelId="{F60CCCD1-B0AF-4B33-BB5D-47CA14F60BC2}">
      <dgm:prSet phldrT="[Text]"/>
      <dgm:spPr/>
      <dgm:t>
        <a:bodyPr/>
        <a:lstStyle/>
        <a:p>
          <a:r>
            <a:rPr lang="en-US"/>
            <a:t>Receive</a:t>
          </a:r>
        </a:p>
      </dgm:t>
    </dgm:pt>
    <dgm:pt modelId="{DDB70AAD-90CD-4B79-B572-FD4C18BDF9DB}" type="parTrans" cxnId="{300CCF66-0E42-45EB-9989-655120B322F1}">
      <dgm:prSet/>
      <dgm:spPr/>
      <dgm:t>
        <a:bodyPr/>
        <a:lstStyle/>
        <a:p>
          <a:endParaRPr lang="en-US"/>
        </a:p>
      </dgm:t>
    </dgm:pt>
    <dgm:pt modelId="{4AEC04BF-7F39-4D67-B62D-17E44ACAC1C3}" type="sibTrans" cxnId="{300CCF66-0E42-45EB-9989-655120B322F1}">
      <dgm:prSet/>
      <dgm:spPr/>
      <dgm:t>
        <a:bodyPr/>
        <a:lstStyle/>
        <a:p>
          <a:endParaRPr lang="en-US"/>
        </a:p>
      </dgm:t>
    </dgm:pt>
    <dgm:pt modelId="{6872DB6A-1B64-478C-8418-A660444C6785}">
      <dgm:prSet phldrT="[Text]"/>
      <dgm:spPr/>
      <dgm:t>
        <a:bodyPr/>
        <a:lstStyle/>
        <a:p>
          <a:r>
            <a:rPr lang="en-US"/>
            <a:t>Copy Data</a:t>
          </a:r>
        </a:p>
      </dgm:t>
    </dgm:pt>
    <dgm:pt modelId="{5FC7EFB0-43B9-4412-91EB-3F0B47A978C6}" type="parTrans" cxnId="{DB5D296A-FC78-4FBD-8E62-5A28FCB0A1C6}">
      <dgm:prSet/>
      <dgm:spPr/>
      <dgm:t>
        <a:bodyPr/>
        <a:lstStyle/>
        <a:p>
          <a:endParaRPr lang="en-US"/>
        </a:p>
      </dgm:t>
    </dgm:pt>
    <dgm:pt modelId="{E734D3B7-83EC-45EC-8153-E44EBC7662E2}" type="sibTrans" cxnId="{DB5D296A-FC78-4FBD-8E62-5A28FCB0A1C6}">
      <dgm:prSet/>
      <dgm:spPr/>
      <dgm:t>
        <a:bodyPr/>
        <a:lstStyle/>
        <a:p>
          <a:endParaRPr lang="en-US"/>
        </a:p>
      </dgm:t>
    </dgm:pt>
    <dgm:pt modelId="{33F10699-6783-4618-A5DE-1A23E58FA186}" type="pres">
      <dgm:prSet presAssocID="{EC8E475E-E242-4816-B04D-BF973E26F539}" presName="Name0" presStyleCnt="0">
        <dgm:presLayoutVars>
          <dgm:dir/>
          <dgm:resizeHandles val="exact"/>
        </dgm:presLayoutVars>
      </dgm:prSet>
      <dgm:spPr/>
    </dgm:pt>
    <dgm:pt modelId="{25AA112D-1790-402B-B2F6-63F6B6D2D124}" type="pres">
      <dgm:prSet presAssocID="{0F9E2596-46CC-4A76-AE8C-3915DBE7380A}" presName="node" presStyleLbl="node1" presStyleIdx="0" presStyleCnt="5">
        <dgm:presLayoutVars>
          <dgm:bulletEnabled val="1"/>
        </dgm:presLayoutVars>
      </dgm:prSet>
      <dgm:spPr/>
    </dgm:pt>
    <dgm:pt modelId="{E3EAF730-E64B-4487-8B14-632C513B6E5B}" type="pres">
      <dgm:prSet presAssocID="{D00452A4-101B-468F-83E2-44D0326E252C}" presName="sibTrans" presStyleLbl="sibTrans2D1" presStyleIdx="0" presStyleCnt="4"/>
      <dgm:spPr/>
    </dgm:pt>
    <dgm:pt modelId="{6DED000E-7FE6-485C-BAE7-6817CFBDE7CB}" type="pres">
      <dgm:prSet presAssocID="{D00452A4-101B-468F-83E2-44D0326E252C}" presName="connectorText" presStyleLbl="sibTrans2D1" presStyleIdx="0" presStyleCnt="4"/>
      <dgm:spPr/>
    </dgm:pt>
    <dgm:pt modelId="{6A3382E0-B003-455C-91BF-1FCCE503BA5C}" type="pres">
      <dgm:prSet presAssocID="{F60CCCD1-B0AF-4B33-BB5D-47CA14F60BC2}" presName="node" presStyleLbl="node1" presStyleIdx="1" presStyleCnt="5">
        <dgm:presLayoutVars>
          <dgm:bulletEnabled val="1"/>
        </dgm:presLayoutVars>
      </dgm:prSet>
      <dgm:spPr/>
    </dgm:pt>
    <dgm:pt modelId="{CD387AFC-2AAC-43C1-9C07-836954E85FC7}" type="pres">
      <dgm:prSet presAssocID="{4AEC04BF-7F39-4D67-B62D-17E44ACAC1C3}" presName="sibTrans" presStyleLbl="sibTrans2D1" presStyleIdx="1" presStyleCnt="4"/>
      <dgm:spPr/>
    </dgm:pt>
    <dgm:pt modelId="{046E1BA0-D6D8-4325-8B5E-A75F2D2B3C68}" type="pres">
      <dgm:prSet presAssocID="{4AEC04BF-7F39-4D67-B62D-17E44ACAC1C3}" presName="connectorText" presStyleLbl="sibTrans2D1" presStyleIdx="1" presStyleCnt="4"/>
      <dgm:spPr/>
    </dgm:pt>
    <dgm:pt modelId="{6D412AB0-633F-4C76-8317-B44A7C6CD55E}" type="pres">
      <dgm:prSet presAssocID="{6872DB6A-1B64-478C-8418-A660444C6785}" presName="node" presStyleLbl="node1" presStyleIdx="2" presStyleCnt="5">
        <dgm:presLayoutVars>
          <dgm:bulletEnabled val="1"/>
        </dgm:presLayoutVars>
      </dgm:prSet>
      <dgm:spPr/>
    </dgm:pt>
    <dgm:pt modelId="{7419EBCE-1BEF-489B-AB6C-5E77579DA526}" type="pres">
      <dgm:prSet presAssocID="{E734D3B7-83EC-45EC-8153-E44EBC7662E2}" presName="sibTrans" presStyleLbl="sibTrans2D1" presStyleIdx="2" presStyleCnt="4"/>
      <dgm:spPr/>
    </dgm:pt>
    <dgm:pt modelId="{069F35C1-340B-4644-99FB-3259DA83A3FE}" type="pres">
      <dgm:prSet presAssocID="{E734D3B7-83EC-45EC-8153-E44EBC7662E2}" presName="connectorText" presStyleLbl="sibTrans2D1" presStyleIdx="2" presStyleCnt="4"/>
      <dgm:spPr/>
    </dgm:pt>
    <dgm:pt modelId="{F9CB52B6-76B6-4F4F-B680-334EF3A48C5F}" type="pres">
      <dgm:prSet presAssocID="{3403ADE8-11FA-4785-BF70-9E81DC1A2DB6}" presName="node" presStyleLbl="node1" presStyleIdx="3" presStyleCnt="5">
        <dgm:presLayoutVars>
          <dgm:bulletEnabled val="1"/>
        </dgm:presLayoutVars>
      </dgm:prSet>
      <dgm:spPr/>
    </dgm:pt>
    <dgm:pt modelId="{F90D4846-8AC4-43B3-9837-DC59F666D16C}" type="pres">
      <dgm:prSet presAssocID="{A7AECC27-832B-4676-9B28-787470AFF858}" presName="sibTrans" presStyleLbl="sibTrans2D1" presStyleIdx="3" presStyleCnt="4"/>
      <dgm:spPr/>
    </dgm:pt>
    <dgm:pt modelId="{8E1F0373-B077-4A5B-8E1F-A99A1F59CA34}" type="pres">
      <dgm:prSet presAssocID="{A7AECC27-832B-4676-9B28-787470AFF858}" presName="connectorText" presStyleLbl="sibTrans2D1" presStyleIdx="3" presStyleCnt="4"/>
      <dgm:spPr/>
    </dgm:pt>
    <dgm:pt modelId="{2FFFF600-3574-4E97-9E76-34EF2BF7B266}" type="pres">
      <dgm:prSet presAssocID="{55C2E11D-34FF-4ACA-8F86-1800315D07C3}" presName="node" presStyleLbl="node1" presStyleIdx="4" presStyleCnt="5">
        <dgm:presLayoutVars>
          <dgm:bulletEnabled val="1"/>
        </dgm:presLayoutVars>
      </dgm:prSet>
      <dgm:spPr/>
    </dgm:pt>
  </dgm:ptLst>
  <dgm:cxnLst>
    <dgm:cxn modelId="{B77B2E18-36CE-47D6-8873-6EAE3063233C}" type="presOf" srcId="{EC8E475E-E242-4816-B04D-BF973E26F539}" destId="{33F10699-6783-4618-A5DE-1A23E58FA186}" srcOrd="0" destOrd="0" presId="urn:microsoft.com/office/officeart/2005/8/layout/process1"/>
    <dgm:cxn modelId="{4C591934-9548-48AC-B8BF-DA31D1511AC9}" type="presOf" srcId="{E734D3B7-83EC-45EC-8153-E44EBC7662E2}" destId="{7419EBCE-1BEF-489B-AB6C-5E77579DA526}" srcOrd="0" destOrd="0" presId="urn:microsoft.com/office/officeart/2005/8/layout/process1"/>
    <dgm:cxn modelId="{CCFD5F5C-3893-41CA-8CB6-3AE4CAB163C9}" type="presOf" srcId="{6872DB6A-1B64-478C-8418-A660444C6785}" destId="{6D412AB0-633F-4C76-8317-B44A7C6CD55E}" srcOrd="0" destOrd="0" presId="urn:microsoft.com/office/officeart/2005/8/layout/process1"/>
    <dgm:cxn modelId="{300CCF66-0E42-45EB-9989-655120B322F1}" srcId="{EC8E475E-E242-4816-B04D-BF973E26F539}" destId="{F60CCCD1-B0AF-4B33-BB5D-47CA14F60BC2}" srcOrd="1" destOrd="0" parTransId="{DDB70AAD-90CD-4B79-B572-FD4C18BDF9DB}" sibTransId="{4AEC04BF-7F39-4D67-B62D-17E44ACAC1C3}"/>
    <dgm:cxn modelId="{DB5D296A-FC78-4FBD-8E62-5A28FCB0A1C6}" srcId="{EC8E475E-E242-4816-B04D-BF973E26F539}" destId="{6872DB6A-1B64-478C-8418-A660444C6785}" srcOrd="2" destOrd="0" parTransId="{5FC7EFB0-43B9-4412-91EB-3F0B47A978C6}" sibTransId="{E734D3B7-83EC-45EC-8153-E44EBC7662E2}"/>
    <dgm:cxn modelId="{45238E4C-8358-43F9-88D4-1975A56CCFF8}" type="presOf" srcId="{D00452A4-101B-468F-83E2-44D0326E252C}" destId="{6DED000E-7FE6-485C-BAE7-6817CFBDE7CB}" srcOrd="1" destOrd="0" presId="urn:microsoft.com/office/officeart/2005/8/layout/process1"/>
    <dgm:cxn modelId="{09A70254-0301-4193-A475-123F0A54B9F4}" type="presOf" srcId="{3403ADE8-11FA-4785-BF70-9E81DC1A2DB6}" destId="{F9CB52B6-76B6-4F4F-B680-334EF3A48C5F}" srcOrd="0" destOrd="0" presId="urn:microsoft.com/office/officeart/2005/8/layout/process1"/>
    <dgm:cxn modelId="{50FC2E56-2B9B-490D-9D53-F28CF4C46156}" type="presOf" srcId="{0F9E2596-46CC-4A76-AE8C-3915DBE7380A}" destId="{25AA112D-1790-402B-B2F6-63F6B6D2D124}" srcOrd="0" destOrd="0" presId="urn:microsoft.com/office/officeart/2005/8/layout/process1"/>
    <dgm:cxn modelId="{9F103277-439E-41A6-B7C8-7E74F2D0392F}" type="presOf" srcId="{A7AECC27-832B-4676-9B28-787470AFF858}" destId="{8E1F0373-B077-4A5B-8E1F-A99A1F59CA34}" srcOrd="1" destOrd="0" presId="urn:microsoft.com/office/officeart/2005/8/layout/process1"/>
    <dgm:cxn modelId="{E2F7467B-421C-4AC5-B68F-A6261FDF5F32}" srcId="{EC8E475E-E242-4816-B04D-BF973E26F539}" destId="{0F9E2596-46CC-4A76-AE8C-3915DBE7380A}" srcOrd="0" destOrd="0" parTransId="{1A9DA1E8-389A-4636-8AC4-52126829019E}" sibTransId="{D00452A4-101B-468F-83E2-44D0326E252C}"/>
    <dgm:cxn modelId="{0FAC6D80-7927-40D4-8411-B56CD38B8520}" type="presOf" srcId="{E734D3B7-83EC-45EC-8153-E44EBC7662E2}" destId="{069F35C1-340B-4644-99FB-3259DA83A3FE}" srcOrd="1" destOrd="0" presId="urn:microsoft.com/office/officeart/2005/8/layout/process1"/>
    <dgm:cxn modelId="{E4834788-24C2-4EE7-B502-2E99AD770DBD}" type="presOf" srcId="{4AEC04BF-7F39-4D67-B62D-17E44ACAC1C3}" destId="{046E1BA0-D6D8-4325-8B5E-A75F2D2B3C68}" srcOrd="1" destOrd="0" presId="urn:microsoft.com/office/officeart/2005/8/layout/process1"/>
    <dgm:cxn modelId="{21B4C18E-8BA3-45AF-A93D-42B229516356}" srcId="{EC8E475E-E242-4816-B04D-BF973E26F539}" destId="{55C2E11D-34FF-4ACA-8F86-1800315D07C3}" srcOrd="4" destOrd="0" parTransId="{017062FA-678F-4E6A-B935-B29769D400B9}" sibTransId="{5D5B42EF-BD16-4622-8C4F-9E85724ACC30}"/>
    <dgm:cxn modelId="{2635DF98-FA43-4116-B9FC-57DECDCD2043}" type="presOf" srcId="{D00452A4-101B-468F-83E2-44D0326E252C}" destId="{E3EAF730-E64B-4487-8B14-632C513B6E5B}" srcOrd="0" destOrd="0" presId="urn:microsoft.com/office/officeart/2005/8/layout/process1"/>
    <dgm:cxn modelId="{3CEBF1A3-78BB-4A26-B95F-C10A5FD5556C}" type="presOf" srcId="{F60CCCD1-B0AF-4B33-BB5D-47CA14F60BC2}" destId="{6A3382E0-B003-455C-91BF-1FCCE503BA5C}" srcOrd="0" destOrd="0" presId="urn:microsoft.com/office/officeart/2005/8/layout/process1"/>
    <dgm:cxn modelId="{1249A8A6-5F5E-4B30-B8D1-21E2AE9164C1}" type="presOf" srcId="{4AEC04BF-7F39-4D67-B62D-17E44ACAC1C3}" destId="{CD387AFC-2AAC-43C1-9C07-836954E85FC7}" srcOrd="0" destOrd="0" presId="urn:microsoft.com/office/officeart/2005/8/layout/process1"/>
    <dgm:cxn modelId="{E810E6D2-8EBF-43D2-A83C-95DC98F2BD09}" type="presOf" srcId="{55C2E11D-34FF-4ACA-8F86-1800315D07C3}" destId="{2FFFF600-3574-4E97-9E76-34EF2BF7B266}" srcOrd="0" destOrd="0" presId="urn:microsoft.com/office/officeart/2005/8/layout/process1"/>
    <dgm:cxn modelId="{108B71E8-AFC7-4304-9311-55A5C20FBDDA}" srcId="{EC8E475E-E242-4816-B04D-BF973E26F539}" destId="{3403ADE8-11FA-4785-BF70-9E81DC1A2DB6}" srcOrd="3" destOrd="0" parTransId="{A0B43B19-6216-4647-823D-B4600541CDF8}" sibTransId="{A7AECC27-832B-4676-9B28-787470AFF858}"/>
    <dgm:cxn modelId="{69770DFB-FDD8-4A9A-83B4-AAB74260C14F}" type="presOf" srcId="{A7AECC27-832B-4676-9B28-787470AFF858}" destId="{F90D4846-8AC4-43B3-9837-DC59F666D16C}" srcOrd="0" destOrd="0" presId="urn:microsoft.com/office/officeart/2005/8/layout/process1"/>
    <dgm:cxn modelId="{4A834A22-F56B-4085-A71B-EDE092C3FB67}" type="presParOf" srcId="{33F10699-6783-4618-A5DE-1A23E58FA186}" destId="{25AA112D-1790-402B-B2F6-63F6B6D2D124}" srcOrd="0" destOrd="0" presId="urn:microsoft.com/office/officeart/2005/8/layout/process1"/>
    <dgm:cxn modelId="{957453A2-650C-4A3D-AE84-66396D70F076}" type="presParOf" srcId="{33F10699-6783-4618-A5DE-1A23E58FA186}" destId="{E3EAF730-E64B-4487-8B14-632C513B6E5B}" srcOrd="1" destOrd="0" presId="urn:microsoft.com/office/officeart/2005/8/layout/process1"/>
    <dgm:cxn modelId="{F98E7014-02BB-43BB-B147-987AAE0CC7FD}" type="presParOf" srcId="{E3EAF730-E64B-4487-8B14-632C513B6E5B}" destId="{6DED000E-7FE6-485C-BAE7-6817CFBDE7CB}" srcOrd="0" destOrd="0" presId="urn:microsoft.com/office/officeart/2005/8/layout/process1"/>
    <dgm:cxn modelId="{56F3C854-2D53-4AF9-A765-C6AB4060AAFE}" type="presParOf" srcId="{33F10699-6783-4618-A5DE-1A23E58FA186}" destId="{6A3382E0-B003-455C-91BF-1FCCE503BA5C}" srcOrd="2" destOrd="0" presId="urn:microsoft.com/office/officeart/2005/8/layout/process1"/>
    <dgm:cxn modelId="{A6369FC6-8314-4DF7-AB4F-5EE682D83A14}" type="presParOf" srcId="{33F10699-6783-4618-A5DE-1A23E58FA186}" destId="{CD387AFC-2AAC-43C1-9C07-836954E85FC7}" srcOrd="3" destOrd="0" presId="urn:microsoft.com/office/officeart/2005/8/layout/process1"/>
    <dgm:cxn modelId="{36405C1D-FECA-4E60-9F59-8F2C982183D0}" type="presParOf" srcId="{CD387AFC-2AAC-43C1-9C07-836954E85FC7}" destId="{046E1BA0-D6D8-4325-8B5E-A75F2D2B3C68}" srcOrd="0" destOrd="0" presId="urn:microsoft.com/office/officeart/2005/8/layout/process1"/>
    <dgm:cxn modelId="{0501CAA5-6301-4506-AB06-A78676A1FC0E}" type="presParOf" srcId="{33F10699-6783-4618-A5DE-1A23E58FA186}" destId="{6D412AB0-633F-4C76-8317-B44A7C6CD55E}" srcOrd="4" destOrd="0" presId="urn:microsoft.com/office/officeart/2005/8/layout/process1"/>
    <dgm:cxn modelId="{AEA8179E-EAF5-4CB6-869A-525527FA48AE}" type="presParOf" srcId="{33F10699-6783-4618-A5DE-1A23E58FA186}" destId="{7419EBCE-1BEF-489B-AB6C-5E77579DA526}" srcOrd="5" destOrd="0" presId="urn:microsoft.com/office/officeart/2005/8/layout/process1"/>
    <dgm:cxn modelId="{0E7F6EC5-77F5-4405-904A-C335B17D81FA}" type="presParOf" srcId="{7419EBCE-1BEF-489B-AB6C-5E77579DA526}" destId="{069F35C1-340B-4644-99FB-3259DA83A3FE}" srcOrd="0" destOrd="0" presId="urn:microsoft.com/office/officeart/2005/8/layout/process1"/>
    <dgm:cxn modelId="{2508052D-4E33-43D0-A21A-26F6924E25C9}" type="presParOf" srcId="{33F10699-6783-4618-A5DE-1A23E58FA186}" destId="{F9CB52B6-76B6-4F4F-B680-334EF3A48C5F}" srcOrd="6" destOrd="0" presId="urn:microsoft.com/office/officeart/2005/8/layout/process1"/>
    <dgm:cxn modelId="{B33EAA33-1227-4F73-BEF3-04625B858C65}" type="presParOf" srcId="{33F10699-6783-4618-A5DE-1A23E58FA186}" destId="{F90D4846-8AC4-43B3-9837-DC59F666D16C}" srcOrd="7" destOrd="0" presId="urn:microsoft.com/office/officeart/2005/8/layout/process1"/>
    <dgm:cxn modelId="{92D1066D-17E1-4F0A-865D-2A3571BDDC29}" type="presParOf" srcId="{F90D4846-8AC4-43B3-9837-DC59F666D16C}" destId="{8E1F0373-B077-4A5B-8E1F-A99A1F59CA34}" srcOrd="0" destOrd="0" presId="urn:microsoft.com/office/officeart/2005/8/layout/process1"/>
    <dgm:cxn modelId="{166C49FE-C735-4966-B620-C6B6F103F91B}" type="presParOf" srcId="{33F10699-6783-4618-A5DE-1A23E58FA186}" destId="{2FFFF600-3574-4E97-9E76-34EF2BF7B266}"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A112D-1790-402B-B2F6-63F6B6D2D124}">
      <dsp:nvSpPr>
        <dsp:cNvPr id="0" name=""/>
        <dsp:cNvSpPr/>
      </dsp:nvSpPr>
      <dsp:spPr>
        <a:xfrm>
          <a:off x="5662" y="2403374"/>
          <a:ext cx="1755428" cy="1053256"/>
        </a:xfrm>
        <a:prstGeom prst="roundRect">
          <a:avLst>
            <a:gd name="adj" fmla="val 10000"/>
          </a:avLst>
        </a:prstGeom>
        <a:solidFill>
          <a:schemeClr val="accent1">
            <a:shade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Order</a:t>
          </a:r>
        </a:p>
      </dsp:txBody>
      <dsp:txXfrm>
        <a:off x="36511" y="2434223"/>
        <a:ext cx="1693730" cy="991558"/>
      </dsp:txXfrm>
    </dsp:sp>
    <dsp:sp modelId="{E3EAF730-E64B-4487-8B14-632C513B6E5B}">
      <dsp:nvSpPr>
        <dsp:cNvPr id="0" name=""/>
        <dsp:cNvSpPr/>
      </dsp:nvSpPr>
      <dsp:spPr>
        <a:xfrm>
          <a:off x="1936633" y="2712329"/>
          <a:ext cx="372150" cy="435346"/>
        </a:xfrm>
        <a:prstGeom prst="rightArrow">
          <a:avLst>
            <a:gd name="adj1" fmla="val 60000"/>
            <a:gd name="adj2" fmla="val 50000"/>
          </a:avLst>
        </a:prstGeom>
        <a:solidFill>
          <a:schemeClr val="accent1">
            <a:shade val="90000"/>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36633" y="2799398"/>
        <a:ext cx="260505" cy="261208"/>
      </dsp:txXfrm>
    </dsp:sp>
    <dsp:sp modelId="{6A3382E0-B003-455C-91BF-1FCCE503BA5C}">
      <dsp:nvSpPr>
        <dsp:cNvPr id="0" name=""/>
        <dsp:cNvSpPr/>
      </dsp:nvSpPr>
      <dsp:spPr>
        <a:xfrm>
          <a:off x="2463262" y="2403374"/>
          <a:ext cx="1755428" cy="1053256"/>
        </a:xfrm>
        <a:prstGeom prst="roundRect">
          <a:avLst>
            <a:gd name="adj" fmla="val 10000"/>
          </a:avLst>
        </a:prstGeom>
        <a:solidFill>
          <a:schemeClr val="accent1">
            <a:shade val="50000"/>
            <a:hueOff val="256984"/>
            <a:satOff val="-37880"/>
            <a:lumOff val="24233"/>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Receive</a:t>
          </a:r>
        </a:p>
      </dsp:txBody>
      <dsp:txXfrm>
        <a:off x="2494111" y="2434223"/>
        <a:ext cx="1693730" cy="991558"/>
      </dsp:txXfrm>
    </dsp:sp>
    <dsp:sp modelId="{CD387AFC-2AAC-43C1-9C07-836954E85FC7}">
      <dsp:nvSpPr>
        <dsp:cNvPr id="0" name=""/>
        <dsp:cNvSpPr/>
      </dsp:nvSpPr>
      <dsp:spPr>
        <a:xfrm>
          <a:off x="4394232" y="2712329"/>
          <a:ext cx="372150" cy="435346"/>
        </a:xfrm>
        <a:prstGeom prst="rightArrow">
          <a:avLst>
            <a:gd name="adj1" fmla="val 60000"/>
            <a:gd name="adj2" fmla="val 50000"/>
          </a:avLst>
        </a:prstGeom>
        <a:solidFill>
          <a:schemeClr val="accent1">
            <a:shade val="90000"/>
            <a:hueOff val="381379"/>
            <a:satOff val="-47436"/>
            <a:lumOff val="29966"/>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94232" y="2799398"/>
        <a:ext cx="260505" cy="261208"/>
      </dsp:txXfrm>
    </dsp:sp>
    <dsp:sp modelId="{6D412AB0-633F-4C76-8317-B44A7C6CD55E}">
      <dsp:nvSpPr>
        <dsp:cNvPr id="0" name=""/>
        <dsp:cNvSpPr/>
      </dsp:nvSpPr>
      <dsp:spPr>
        <a:xfrm>
          <a:off x="4920861" y="2403374"/>
          <a:ext cx="1755428" cy="1053256"/>
        </a:xfrm>
        <a:prstGeom prst="roundRect">
          <a:avLst>
            <a:gd name="adj" fmla="val 10000"/>
          </a:avLst>
        </a:prstGeom>
        <a:solidFill>
          <a:schemeClr val="accent1">
            <a:shade val="50000"/>
            <a:hueOff val="513968"/>
            <a:satOff val="-75759"/>
            <a:lumOff val="48466"/>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Copy Data</a:t>
          </a:r>
        </a:p>
      </dsp:txBody>
      <dsp:txXfrm>
        <a:off x="4951710" y="2434223"/>
        <a:ext cx="1693730" cy="991558"/>
      </dsp:txXfrm>
    </dsp:sp>
    <dsp:sp modelId="{7419EBCE-1BEF-489B-AB6C-5E77579DA526}">
      <dsp:nvSpPr>
        <dsp:cNvPr id="0" name=""/>
        <dsp:cNvSpPr/>
      </dsp:nvSpPr>
      <dsp:spPr>
        <a:xfrm>
          <a:off x="6851832" y="2712329"/>
          <a:ext cx="372150" cy="435346"/>
        </a:xfrm>
        <a:prstGeom prst="rightArrow">
          <a:avLst>
            <a:gd name="adj1" fmla="val 60000"/>
            <a:gd name="adj2" fmla="val 50000"/>
          </a:avLst>
        </a:prstGeom>
        <a:solidFill>
          <a:schemeClr val="accent1">
            <a:shade val="90000"/>
            <a:hueOff val="762759"/>
            <a:satOff val="-94871"/>
            <a:lumOff val="59932"/>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851832" y="2799398"/>
        <a:ext cx="260505" cy="261208"/>
      </dsp:txXfrm>
    </dsp:sp>
    <dsp:sp modelId="{F9CB52B6-76B6-4F4F-B680-334EF3A48C5F}">
      <dsp:nvSpPr>
        <dsp:cNvPr id="0" name=""/>
        <dsp:cNvSpPr/>
      </dsp:nvSpPr>
      <dsp:spPr>
        <a:xfrm>
          <a:off x="7378460" y="2403374"/>
          <a:ext cx="1755428" cy="1053256"/>
        </a:xfrm>
        <a:prstGeom prst="roundRect">
          <a:avLst>
            <a:gd name="adj" fmla="val 10000"/>
          </a:avLst>
        </a:prstGeom>
        <a:solidFill>
          <a:schemeClr val="accent1">
            <a:shade val="50000"/>
            <a:hueOff val="513968"/>
            <a:satOff val="-75759"/>
            <a:lumOff val="48466"/>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Return</a:t>
          </a:r>
        </a:p>
      </dsp:txBody>
      <dsp:txXfrm>
        <a:off x="7409309" y="2434223"/>
        <a:ext cx="1693730" cy="991558"/>
      </dsp:txXfrm>
    </dsp:sp>
    <dsp:sp modelId="{F90D4846-8AC4-43B3-9837-DC59F666D16C}">
      <dsp:nvSpPr>
        <dsp:cNvPr id="0" name=""/>
        <dsp:cNvSpPr/>
      </dsp:nvSpPr>
      <dsp:spPr>
        <a:xfrm>
          <a:off x="9309431" y="2712329"/>
          <a:ext cx="372150" cy="435346"/>
        </a:xfrm>
        <a:prstGeom prst="rightArrow">
          <a:avLst>
            <a:gd name="adj1" fmla="val 60000"/>
            <a:gd name="adj2" fmla="val 50000"/>
          </a:avLst>
        </a:prstGeom>
        <a:solidFill>
          <a:schemeClr val="accent1">
            <a:shade val="90000"/>
            <a:hueOff val="381379"/>
            <a:satOff val="-47436"/>
            <a:lumOff val="29966"/>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9309431" y="2799398"/>
        <a:ext cx="260505" cy="261208"/>
      </dsp:txXfrm>
    </dsp:sp>
    <dsp:sp modelId="{2FFFF600-3574-4E97-9E76-34EF2BF7B266}">
      <dsp:nvSpPr>
        <dsp:cNvPr id="0" name=""/>
        <dsp:cNvSpPr/>
      </dsp:nvSpPr>
      <dsp:spPr>
        <a:xfrm>
          <a:off x="9836060" y="2403374"/>
          <a:ext cx="1755428" cy="1053256"/>
        </a:xfrm>
        <a:prstGeom prst="roundRect">
          <a:avLst>
            <a:gd name="adj" fmla="val 10000"/>
          </a:avLst>
        </a:prstGeom>
        <a:solidFill>
          <a:schemeClr val="accent1">
            <a:shade val="50000"/>
            <a:hueOff val="256984"/>
            <a:satOff val="-37880"/>
            <a:lumOff val="24233"/>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Upload</a:t>
          </a:r>
        </a:p>
      </dsp:txBody>
      <dsp:txXfrm>
        <a:off x="9866909" y="2434223"/>
        <a:ext cx="1693730" cy="9915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12/15/2022 8:16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12/15/2022 8:16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12/15/2022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90874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9494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90253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D18B56EA-E28F-4F92-9F16-7A6F2501B303}" type="datetime8">
              <a:rPr lang="en-US" smtClean="0"/>
              <a:t>12/15/2022 8:16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40219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27223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10055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672642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58837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798878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12/15/2022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55311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5474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12/15/2022 8:16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60600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12/15/2022 8:16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32508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84824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061145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977060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146904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57049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349056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238870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891222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12/15/2022 8:16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559035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82461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654777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23291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12/15/2022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48662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12/15/2022 8:16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6523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9779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34643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12/15/2022 8:16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894553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881009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945581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971947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90251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64911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366081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075635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12/15/2022 8:16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0515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5744099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4170966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98970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167325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816965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149845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26866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1568039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068675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8373560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965126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4031720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12/15/2022 8:16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083925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3228222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5916642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923577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6824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84824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819465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4955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62451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jp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jp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jp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7851"/>
            <a:ext cx="6400800" cy="1042416"/>
          </a:xfrm>
        </p:spPr>
        <p:txBody>
          <a:bodyPr lIns="182880" tIns="146304" rIns="182880" bIns="146304"/>
          <a:lstStyle>
            <a:lvl1pPr marL="0" indent="0">
              <a:buNone/>
              <a:defRPr sz="5400"/>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81699"/>
            <a:ext cx="6400800" cy="1043363"/>
          </a:xfrm>
        </p:spPr>
        <p:txBody>
          <a:bodyPr lIns="182880" tIns="146304" rIns="182880" bIns="146304"/>
          <a:lstStyle>
            <a:lvl1pPr marL="0" indent="0">
              <a:buNone/>
              <a:defRPr sz="5400"/>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8010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80100"/>
            <a:ext cx="6400800" cy="1043363"/>
          </a:xfrm>
        </p:spPr>
        <p:txBody>
          <a:bodyPr lIns="182880" tIns="146304" rIns="182880" bIns="146304"/>
          <a:lstStyle>
            <a:lvl1pPr marL="0" indent="0">
              <a:buNone/>
              <a:defRPr sz="5400"/>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8502"/>
            <a:ext cx="5644366"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6253"/>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400"/>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690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81699"/>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3" y="6118886"/>
            <a:ext cx="4722575" cy="627864"/>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2528788" cy="640363"/>
          </a:xfrm>
          <a:prstGeom prst="rect">
            <a:avLst/>
          </a:prstGeom>
          <a:noFill/>
        </p:spPr>
        <p:txBody>
          <a:bodyPr wrap="none" lIns="0" tIns="0" rIns="0" bIns="0" rtlCol="0">
            <a:spAutoFit/>
          </a:bodyPr>
          <a:lstStyle/>
          <a:p>
            <a:pPr algn="l"/>
            <a:r>
              <a:rPr lang="en-US" sz="2040" dirty="0">
                <a:gradFill>
                  <a:gsLst>
                    <a:gs pos="82234">
                      <a:schemeClr val="accent2"/>
                    </a:gs>
                    <a:gs pos="68282">
                      <a:schemeClr val="accent2"/>
                    </a:gs>
                  </a:gsLst>
                  <a:lin ang="5400000" scaled="0"/>
                </a:gradFill>
              </a:rPr>
              <a:t>February 11–15, 2019</a:t>
            </a:r>
          </a:p>
          <a:p>
            <a:pPr algn="l"/>
            <a:r>
              <a:rPr lang="en-US" sz="204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942398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727421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0349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4691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900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821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85299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340565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85605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8806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9915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23390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013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512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Microsoft Ready content is </a:t>
            </a: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604168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14739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208862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288917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1255168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910792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041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4261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440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5131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0337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0832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15857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30313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509859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957411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1644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92188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77659043"/>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77870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266371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871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8794158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5869360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221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15796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31645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192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40338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967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404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16145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559145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896536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0CD7A5-2DC1-43B7-8123-F4D574B421E6}"/>
              </a:ext>
            </a:extLst>
          </p:cNvPr>
          <p:cNvSpPr/>
          <p:nvPr userDrawn="1"/>
        </p:nvSpPr>
        <p:spPr>
          <a:xfrm>
            <a:off x="6" y="0"/>
            <a:ext cx="12436474"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itle 1">
            <a:extLst>
              <a:ext uri="{FF2B5EF4-FFF2-40B4-BE49-F238E27FC236}">
                <a16:creationId xmlns:a16="http://schemas.microsoft.com/office/drawing/2014/main" id="{0C1495D1-AD57-447F-87D2-314D90A0A3A8}"/>
              </a:ext>
            </a:extLst>
          </p:cNvPr>
          <p:cNvSpPr>
            <a:spLocks noGrp="1"/>
          </p:cNvSpPr>
          <p:nvPr>
            <p:ph type="title"/>
          </p:nvPr>
        </p:nvSpPr>
        <p:spPr>
          <a:xfrm>
            <a:off x="1055555" y="71295"/>
            <a:ext cx="11290754" cy="652821"/>
          </a:xfrm>
          <a:solidFill>
            <a:srgbClr val="053559"/>
          </a:solidFill>
        </p:spPr>
        <p:txBody>
          <a:bodyPr>
            <a:normAutofit/>
          </a:bodyPr>
          <a:lstStyle>
            <a:lvl1pPr marL="93260">
              <a:lnSpc>
                <a:spcPct val="100000"/>
              </a:lnSpc>
              <a:defRPr sz="3672">
                <a:solidFill>
                  <a:schemeClr val="bg1"/>
                </a:solidFill>
              </a:defRPr>
            </a:lvl1pPr>
          </a:lstStyle>
          <a:p>
            <a:r>
              <a:rPr lang="en-US" dirty="0"/>
              <a:t>Click to edit Master title style</a:t>
            </a:r>
          </a:p>
        </p:txBody>
      </p:sp>
      <p:sp>
        <p:nvSpPr>
          <p:cNvPr id="11" name="Content Placeholder 2">
            <a:extLst>
              <a:ext uri="{FF2B5EF4-FFF2-40B4-BE49-F238E27FC236}">
                <a16:creationId xmlns:a16="http://schemas.microsoft.com/office/drawing/2014/main" id="{044D7789-06D0-4618-A5BC-324904D26B4F}"/>
              </a:ext>
            </a:extLst>
          </p:cNvPr>
          <p:cNvSpPr>
            <a:spLocks noGrp="1"/>
          </p:cNvSpPr>
          <p:nvPr>
            <p:ph idx="1"/>
          </p:nvPr>
        </p:nvSpPr>
        <p:spPr>
          <a:xfrm>
            <a:off x="1140011" y="854887"/>
            <a:ext cx="11206296" cy="1117497"/>
          </a:xfrm>
        </p:spPr>
        <p:txBody>
          <a:bodyPr/>
          <a:lstStyle/>
          <a:p>
            <a:pPr lvl="0"/>
            <a:r>
              <a:rPr lang="en-US" dirty="0"/>
              <a:t>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EF43D5EC-671B-4FFB-914E-10F45FDD659D}"/>
              </a:ext>
            </a:extLst>
          </p:cNvPr>
          <p:cNvPicPr>
            <a:picLocks noChangeAspect="1"/>
          </p:cNvPicPr>
          <p:nvPr userDrawn="1"/>
        </p:nvPicPr>
        <p:blipFill>
          <a:blip r:embed="rId2"/>
          <a:stretch>
            <a:fillRect/>
          </a:stretch>
        </p:blipFill>
        <p:spPr>
          <a:xfrm>
            <a:off x="90167" y="71299"/>
            <a:ext cx="875228" cy="652822"/>
          </a:xfrm>
          <a:prstGeom prst="rect">
            <a:avLst/>
          </a:prstGeom>
          <a:ln w="76200">
            <a:noFill/>
            <a:miter lim="800000"/>
          </a:ln>
        </p:spPr>
      </p:pic>
      <p:sp>
        <p:nvSpPr>
          <p:cNvPr id="14" name="Rectangle 13">
            <a:extLst>
              <a:ext uri="{FF2B5EF4-FFF2-40B4-BE49-F238E27FC236}">
                <a16:creationId xmlns:a16="http://schemas.microsoft.com/office/drawing/2014/main" id="{815EB582-E3BD-46EB-8D27-4CBC09672DAE}"/>
              </a:ext>
            </a:extLst>
          </p:cNvPr>
          <p:cNvSpPr/>
          <p:nvPr userDrawn="1"/>
        </p:nvSpPr>
        <p:spPr>
          <a:xfrm>
            <a:off x="90167" y="795420"/>
            <a:ext cx="875228" cy="6127807"/>
          </a:xfrm>
          <a:prstGeom prst="rect">
            <a:avLst/>
          </a:prstGeom>
          <a:solidFill>
            <a:srgbClr val="053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3504770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2268-D82B-47B1-9881-F5ECDBEA5F62}"/>
              </a:ext>
            </a:extLst>
          </p:cNvPr>
          <p:cNvSpPr>
            <a:spLocks noGrp="1"/>
          </p:cNvSpPr>
          <p:nvPr>
            <p:ph type="title"/>
          </p:nvPr>
        </p:nvSpPr>
        <p:spPr>
          <a:xfrm>
            <a:off x="1476831" y="71302"/>
            <a:ext cx="10182364" cy="56502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5E5EE5-E822-4353-9B74-4DC86AB2C016}"/>
              </a:ext>
            </a:extLst>
          </p:cNvPr>
          <p:cNvSpPr>
            <a:spLocks noGrp="1"/>
          </p:cNvSpPr>
          <p:nvPr>
            <p:ph idx="1"/>
          </p:nvPr>
        </p:nvSpPr>
        <p:spPr>
          <a:xfrm>
            <a:off x="1476831" y="1088039"/>
            <a:ext cx="10182364" cy="1117497"/>
          </a:xfrm>
        </p:spPr>
        <p:txBody>
          <a:bodyPr/>
          <a:lstStyle/>
          <a:p>
            <a:pPr lvl="0"/>
            <a:r>
              <a:rPr lang="en-US" dirty="0"/>
              <a:t>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A516B542-C983-42C6-8E67-3DBFAE5D772C}"/>
              </a:ext>
            </a:extLst>
          </p:cNvPr>
          <p:cNvSpPr>
            <a:spLocks noGrp="1"/>
          </p:cNvSpPr>
          <p:nvPr>
            <p:ph type="dt" sz="half" idx="10"/>
          </p:nvPr>
        </p:nvSpPr>
        <p:spPr/>
        <p:txBody>
          <a:bodyPr/>
          <a:lstStyle/>
          <a:p>
            <a:fld id="{D040B3E4-978D-49F9-A4B3-17720E87EA60}" type="datetime1">
              <a:rPr lang="en-US" smtClean="0"/>
              <a:pPr/>
              <a:t>12/15/2022</a:t>
            </a:fld>
            <a:endParaRPr lang="en-US"/>
          </a:p>
        </p:txBody>
      </p:sp>
      <p:sp>
        <p:nvSpPr>
          <p:cNvPr id="5" name="Footer Placeholder 4">
            <a:extLst>
              <a:ext uri="{FF2B5EF4-FFF2-40B4-BE49-F238E27FC236}">
                <a16:creationId xmlns:a16="http://schemas.microsoft.com/office/drawing/2014/main" id="{1D425415-8809-4947-970E-E303A874EF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FD8CE8-FC71-4935-9688-D16E5035C322}"/>
              </a:ext>
            </a:extLst>
          </p:cNvPr>
          <p:cNvSpPr>
            <a:spLocks noGrp="1"/>
          </p:cNvSpPr>
          <p:nvPr>
            <p:ph type="sldNum" sz="quarter" idx="12"/>
          </p:nvPr>
        </p:nvSpPr>
        <p:spPr>
          <a:xfrm>
            <a:off x="11740088" y="6484834"/>
            <a:ext cx="608123" cy="431968"/>
          </a:xfrm>
        </p:spPr>
        <p:txBody>
          <a:bodyPr/>
          <a:lstStyle/>
          <a:p>
            <a:fld id="{17A38C66-BF83-46E8-8BFA-E30DC1102304}" type="slidenum">
              <a:rPr lang="en-US" smtClean="0"/>
              <a:pPr/>
              <a:t>‹#›</a:t>
            </a:fld>
            <a:endParaRPr lang="en-US"/>
          </a:p>
        </p:txBody>
      </p:sp>
    </p:spTree>
    <p:extLst>
      <p:ext uri="{BB962C8B-B14F-4D97-AF65-F5344CB8AC3E}">
        <p14:creationId xmlns:p14="http://schemas.microsoft.com/office/powerpoint/2010/main" val="681373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440958" y="0"/>
            <a:ext cx="6995517" cy="6994525"/>
          </a:xfrm>
          <a:prstGeom prst="rect">
            <a:avLst/>
          </a:prstGeom>
        </p:spPr>
      </p:pic>
    </p:spTree>
    <p:extLst>
      <p:ext uri="{BB962C8B-B14F-4D97-AF65-F5344CB8AC3E}">
        <p14:creationId xmlns:p14="http://schemas.microsoft.com/office/powerpoint/2010/main" val="3448501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440958" y="0"/>
            <a:ext cx="6995517" cy="6994525"/>
          </a:xfrm>
          <a:prstGeom prst="rect">
            <a:avLst/>
          </a:prstGeom>
        </p:spPr>
      </p:pic>
    </p:spTree>
    <p:extLst>
      <p:ext uri="{BB962C8B-B14F-4D97-AF65-F5344CB8AC3E}">
        <p14:creationId xmlns:p14="http://schemas.microsoft.com/office/powerpoint/2010/main" val="385828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BFEC36D-8617-4F49-ACEF-C3C4630FD8BD}"/>
              </a:ext>
            </a:extLst>
          </p:cNvPr>
          <p:cNvGrpSpPr/>
          <p:nvPr userDrawn="1"/>
        </p:nvGrpSpPr>
        <p:grpSpPr>
          <a:xfrm>
            <a:off x="9573625" y="690030"/>
            <a:ext cx="3125332" cy="3517403"/>
            <a:chOff x="7635728" y="1858693"/>
            <a:chExt cx="3125332" cy="3517403"/>
          </a:xfrm>
        </p:grpSpPr>
        <p:pic>
          <p:nvPicPr>
            <p:cNvPr id="7" name="Graphic 6" descr="Caret Left">
              <a:extLst>
                <a:ext uri="{FF2B5EF4-FFF2-40B4-BE49-F238E27FC236}">
                  <a16:creationId xmlns:a16="http://schemas.microsoft.com/office/drawing/2014/main" id="{BE62BDC2-BA3E-432A-9145-D64D240E0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1858693"/>
              <a:ext cx="3125332" cy="3125332"/>
            </a:xfrm>
            <a:prstGeom prst="rect">
              <a:avLst/>
            </a:prstGeom>
          </p:spPr>
        </p:pic>
        <p:pic>
          <p:nvPicPr>
            <p:cNvPr id="8" name="Graphic 7" descr="Caret Left">
              <a:extLst>
                <a:ext uri="{FF2B5EF4-FFF2-40B4-BE49-F238E27FC236}">
                  <a16:creationId xmlns:a16="http://schemas.microsoft.com/office/drawing/2014/main" id="{A5773E24-40FD-470B-9745-6382591ADA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2250766"/>
              <a:ext cx="3125330" cy="3125330"/>
            </a:xfrm>
            <a:prstGeom prst="rect">
              <a:avLst/>
            </a:prstGeom>
            <a:effectLst>
              <a:reflection blurRad="6350" stA="50000" endA="300" endPos="90000" dir="5400000" sy="-100000" algn="bl" rotWithShape="0"/>
              <a:softEdge rad="63500"/>
            </a:effectLst>
          </p:spPr>
        </p:pic>
      </p:grpSp>
      <p:grpSp>
        <p:nvGrpSpPr>
          <p:cNvPr id="10" name="Group 9">
            <a:extLst>
              <a:ext uri="{FF2B5EF4-FFF2-40B4-BE49-F238E27FC236}">
                <a16:creationId xmlns:a16="http://schemas.microsoft.com/office/drawing/2014/main" id="{22D266D9-528C-4ED8-95FB-A5029E327FB5}"/>
              </a:ext>
            </a:extLst>
          </p:cNvPr>
          <p:cNvGrpSpPr/>
          <p:nvPr userDrawn="1"/>
        </p:nvGrpSpPr>
        <p:grpSpPr>
          <a:xfrm>
            <a:off x="8240617" y="-252256"/>
            <a:ext cx="3350228" cy="3759573"/>
            <a:chOff x="5983595" y="360948"/>
            <a:chExt cx="3350228" cy="3759573"/>
          </a:xfrm>
        </p:grpSpPr>
        <p:pic>
          <p:nvPicPr>
            <p:cNvPr id="11" name="Graphic 10" descr="Caret Left">
              <a:extLst>
                <a:ext uri="{FF2B5EF4-FFF2-40B4-BE49-F238E27FC236}">
                  <a16:creationId xmlns:a16="http://schemas.microsoft.com/office/drawing/2014/main" id="{B1CEEA6A-9348-4728-A9B1-A3B60ACD1D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85135" y="771833"/>
              <a:ext cx="3348688" cy="3348688"/>
            </a:xfrm>
            <a:prstGeom prst="rect">
              <a:avLst/>
            </a:prstGeom>
            <a:effectLst>
              <a:reflection blurRad="6350" stA="50000" endA="300" endPos="90000" dir="5400000" sy="-100000" algn="bl" rotWithShape="0"/>
              <a:softEdge rad="63500"/>
            </a:effectLst>
          </p:spPr>
        </p:pic>
        <p:pic>
          <p:nvPicPr>
            <p:cNvPr id="12" name="Graphic 11" descr="Caret Left">
              <a:extLst>
                <a:ext uri="{FF2B5EF4-FFF2-40B4-BE49-F238E27FC236}">
                  <a16:creationId xmlns:a16="http://schemas.microsoft.com/office/drawing/2014/main" id="{965DAE21-8D23-424F-A24E-0FEB812F7FB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983595" y="360948"/>
              <a:ext cx="3348688" cy="3348688"/>
            </a:xfrm>
            <a:prstGeom prst="rect">
              <a:avLst/>
            </a:prstGeom>
          </p:spPr>
        </p:pic>
      </p:grpSp>
      <p:pic>
        <p:nvPicPr>
          <p:cNvPr id="4" name="MS logo white - EMF" descr="Microsoft logo white text version">
            <a:extLst>
              <a:ext uri="{FF2B5EF4-FFF2-40B4-BE49-F238E27FC236}">
                <a16:creationId xmlns:a16="http://schemas.microsoft.com/office/drawing/2014/main" id="{F2FEBE9D-88D7-4D77-A138-F31DAC2762DD}"/>
              </a:ext>
            </a:extLst>
          </p:cNvPr>
          <p:cNvPicPr>
            <a:picLocks noChangeAspect="1"/>
          </p:cNvPicPr>
          <p:nvPr userDrawn="1"/>
        </p:nvPicPr>
        <p:blipFill>
          <a:blip r:embed="rId8"/>
          <a:stretch>
            <a:fillRect/>
          </a:stretch>
        </p:blipFill>
        <p:spPr bwMode="white">
          <a:xfrm>
            <a:off x="595915" y="597450"/>
            <a:ext cx="1393641" cy="298433"/>
          </a:xfrm>
          <a:prstGeom prst="rect">
            <a:avLst/>
          </a:prstGeom>
        </p:spPr>
      </p:pic>
    </p:spTree>
    <p:extLst>
      <p:ext uri="{BB962C8B-B14F-4D97-AF65-F5344CB8AC3E}">
        <p14:creationId xmlns:p14="http://schemas.microsoft.com/office/powerpoint/2010/main" val="3227014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84697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90698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504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09174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422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8361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4894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18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839619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61589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040644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05099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898119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445575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21271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956246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288981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836203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11046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7461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12322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09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7566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3064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0231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60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840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0769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267847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86124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16251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3634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94820" y="341737"/>
            <a:ext cx="11036743" cy="1165754"/>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dirty="0"/>
              <a:t>Headline</a:t>
            </a:r>
          </a:p>
        </p:txBody>
      </p:sp>
    </p:spTree>
    <p:extLst>
      <p:ext uri="{BB962C8B-B14F-4D97-AF65-F5344CB8AC3E}">
        <p14:creationId xmlns:p14="http://schemas.microsoft.com/office/powerpoint/2010/main" val="410710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Square Photo body text">
    <p:spTree>
      <p:nvGrpSpPr>
        <p:cNvPr id="1" name=""/>
        <p:cNvGrpSpPr/>
        <p:nvPr/>
      </p:nvGrpSpPr>
      <p:grpSpPr>
        <a:xfrm>
          <a:off x="0" y="0"/>
          <a:ext cx="0" cy="0"/>
          <a:chOff x="0" y="0"/>
          <a:chExt cx="0" cy="0"/>
        </a:xfrm>
      </p:grpSpPr>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itle 4">
            <a:extLst>
              <a:ext uri="{FF2B5EF4-FFF2-40B4-BE49-F238E27FC236}">
                <a16:creationId xmlns:a16="http://schemas.microsoft.com/office/drawing/2014/main" id="{27EDB658-16F9-42B5-B69E-532663EC8F63}"/>
              </a:ext>
            </a:extLst>
          </p:cNvPr>
          <p:cNvSpPr>
            <a:spLocks noGrp="1"/>
          </p:cNvSpPr>
          <p:nvPr>
            <p:ph type="title"/>
          </p:nvPr>
        </p:nvSpPr>
        <p:spPr>
          <a:xfrm>
            <a:off x="600060" y="466302"/>
            <a:ext cx="4221329" cy="403700"/>
          </a:xfrm>
        </p:spPr>
        <p:txBody>
          <a:bodyPr vert="horz" wrap="square" lIns="0" tIns="64008" rIns="0" bIns="0" rtlCol="0" anchor="t">
            <a:spAutoFit/>
          </a:bodyPr>
          <a:lstStyle>
            <a:lvl1pPr>
              <a:defRPr lang="en-US" sz="2448" spc="0"/>
            </a:lvl1pPr>
          </a:lstStyle>
          <a:p>
            <a:pPr lvl="0"/>
            <a:r>
              <a:rPr lang="en-US"/>
              <a:t>Click to edit Master title style</a:t>
            </a:r>
          </a:p>
        </p:txBody>
      </p:sp>
      <p:sp>
        <p:nvSpPr>
          <p:cNvPr id="38" name="Text Placeholder 3">
            <a:extLst>
              <a:ext uri="{FF2B5EF4-FFF2-40B4-BE49-F238E27FC236}">
                <a16:creationId xmlns:a16="http://schemas.microsoft.com/office/drawing/2014/main" id="{CCE37802-0079-469F-B559-1C453A35F476}"/>
              </a:ext>
            </a:extLst>
          </p:cNvPr>
          <p:cNvSpPr>
            <a:spLocks noGrp="1"/>
          </p:cNvSpPr>
          <p:nvPr>
            <p:ph type="body" sz="quarter" idx="10"/>
          </p:nvPr>
        </p:nvSpPr>
        <p:spPr>
          <a:xfrm>
            <a:off x="595916" y="1329781"/>
            <a:ext cx="3844882" cy="467179"/>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3281993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CB5460-AC69-4153-8230-7A0854E48936}" type="datetimeFigureOut">
              <a:rPr lang="en-GB" smtClean="0"/>
              <a:t>15/12/2022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EC8440-931D-4121-8874-B7F159AD24EC}" type="slidenum">
              <a:rPr lang="en-GB" smtClean="0"/>
              <a:t>‹#›</a:t>
            </a:fld>
            <a:endParaRPr lang="en-GB"/>
          </a:p>
        </p:txBody>
      </p:sp>
    </p:spTree>
    <p:extLst>
      <p:ext uri="{BB962C8B-B14F-4D97-AF65-F5344CB8AC3E}">
        <p14:creationId xmlns:p14="http://schemas.microsoft.com/office/powerpoint/2010/main" val="4290527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7490063" y="6118886"/>
            <a:ext cx="4722575" cy="627864"/>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1126667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8010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81699"/>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6904"/>
            <a:ext cx="2582630"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6253"/>
            <a:ext cx="301486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969770"/>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43287" y="6696086"/>
            <a:ext cx="354990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481958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969770"/>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43287" y="6696086"/>
            <a:ext cx="354990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020416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1"/>
            <a:ext cx="6400800" cy="1042416"/>
          </a:xfrm>
        </p:spPr>
        <p:txBody>
          <a:bodyPr lIns="182880" tIns="146304" rIns="182880" bIns="146304"/>
          <a:lstStyle>
            <a:lvl1pPr marL="0" indent="0">
              <a:buNone/>
              <a:defRPr sz="5400"/>
            </a:lvl1pPr>
          </a:lstStyle>
          <a:p>
            <a:pPr lvl="0"/>
            <a:r>
              <a:rPr lang="en-US"/>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699"/>
            <a:ext cx="6400800" cy="1043363"/>
          </a:xfrm>
        </p:spPr>
        <p:txBody>
          <a:bodyPr lIns="182880" tIns="146304" rIns="182880" bIns="146304"/>
          <a:lstStyle>
            <a:lvl1pPr marL="0" indent="0">
              <a:buNone/>
              <a:defRPr sz="5400"/>
            </a:lvl1pPr>
          </a:lstStyle>
          <a:p>
            <a:pPr lvl="0"/>
            <a:r>
              <a:rPr lang="en-US"/>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0"/>
            <a:ext cx="6400800" cy="1043363"/>
          </a:xfrm>
        </p:spPr>
        <p:txBody>
          <a:bodyPr lIns="182880" tIns="146304" rIns="182880" bIns="146304"/>
          <a:lstStyle>
            <a:lvl1pPr marL="0" indent="0">
              <a:buNone/>
              <a:defRPr sz="5400"/>
            </a:lvl1pPr>
          </a:lstStyle>
          <a:p>
            <a:pPr lvl="0"/>
            <a:r>
              <a:rPr lang="en-US"/>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644366"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400"/>
            </a:lvl1pPr>
          </a:lstStyle>
          <a:p>
            <a:pPr lvl="0"/>
            <a:r>
              <a:rPr lang="en-US"/>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699"/>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3" y="6118886"/>
            <a:ext cx="4722575" cy="627864"/>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505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616531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5CE2-6A30-4A54-B875-FDA3872AF032}"/>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4733616-B714-410C-AFD0-D10964857F5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40467147-7EBC-4D36-B0FC-486493B758E3}"/>
              </a:ext>
            </a:extLst>
          </p:cNvPr>
          <p:cNvSpPr>
            <a:spLocks noGrp="1"/>
          </p:cNvSpPr>
          <p:nvPr>
            <p:ph type="dt" sz="half" idx="10"/>
          </p:nvPr>
        </p:nvSpPr>
        <p:spPr/>
        <p:txBody>
          <a:bodyPr/>
          <a:lstStyle/>
          <a:p>
            <a:fld id="{A620CF70-B9D0-4A97-AF80-B126E63F0919}" type="datetimeFigureOut">
              <a:rPr lang="en-US" smtClean="0"/>
              <a:t>12/15/2022</a:t>
            </a:fld>
            <a:endParaRPr lang="en-US"/>
          </a:p>
        </p:txBody>
      </p:sp>
      <p:sp>
        <p:nvSpPr>
          <p:cNvPr id="5" name="Footer Placeholder 4">
            <a:extLst>
              <a:ext uri="{FF2B5EF4-FFF2-40B4-BE49-F238E27FC236}">
                <a16:creationId xmlns:a16="http://schemas.microsoft.com/office/drawing/2014/main" id="{6F6DCE72-0C81-4208-A6C1-4DA46A832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F2A7D-E09A-4EBD-A882-7134CB9C8EF7}"/>
              </a:ext>
            </a:extLst>
          </p:cNvPr>
          <p:cNvSpPr>
            <a:spLocks noGrp="1"/>
          </p:cNvSpPr>
          <p:nvPr>
            <p:ph type="sldNum" sz="quarter" idx="12"/>
          </p:nvPr>
        </p:nvSpPr>
        <p:spPr/>
        <p:txBody>
          <a:bodyPr/>
          <a:lstStyle/>
          <a:p>
            <a:fld id="{EAE2B4C8-6584-4330-968C-3EC75ECD6A68}" type="slidenum">
              <a:rPr lang="en-US" smtClean="0"/>
              <a:t>‹#›</a:t>
            </a:fld>
            <a:endParaRPr lang="en-US"/>
          </a:p>
        </p:txBody>
      </p:sp>
    </p:spTree>
    <p:extLst>
      <p:ext uri="{BB962C8B-B14F-4D97-AF65-F5344CB8AC3E}">
        <p14:creationId xmlns:p14="http://schemas.microsoft.com/office/powerpoint/2010/main" val="39240951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5"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Tree>
    <p:extLst>
      <p:ext uri="{BB962C8B-B14F-4D97-AF65-F5344CB8AC3E}">
        <p14:creationId xmlns:p14="http://schemas.microsoft.com/office/powerpoint/2010/main" val="394129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2_BASIC DARK">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46097" y="2102767"/>
            <a:ext cx="6636346"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87866" y="3730416"/>
            <a:ext cx="6595721" cy="172066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688058" y="633574"/>
            <a:ext cx="2342222"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1600" b="0" kern="1200" cap="all" spc="10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
        <p:nvSpPr>
          <p:cNvPr id="6" name="Text Placeholder 2"/>
          <p:cNvSpPr>
            <a:spLocks noGrp="1"/>
          </p:cNvSpPr>
          <p:nvPr>
            <p:ph type="body" sz="quarter" idx="18" hasCustomPrompt="1"/>
          </p:nvPr>
        </p:nvSpPr>
        <p:spPr>
          <a:xfrm>
            <a:off x="687867" y="6034752"/>
            <a:ext cx="6255478" cy="313010"/>
          </a:xfrm>
        </p:spPr>
        <p:txBody>
          <a:bodyPr lIns="0" tIns="0" rIns="0" bIns="0" anchor="b" anchorCtr="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800"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Source</a:t>
            </a:r>
          </a:p>
        </p:txBody>
      </p:sp>
    </p:spTree>
    <p:extLst>
      <p:ext uri="{BB962C8B-B14F-4D97-AF65-F5344CB8AC3E}">
        <p14:creationId xmlns:p14="http://schemas.microsoft.com/office/powerpoint/2010/main" val="1161540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29024038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4606860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31577504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3385609"/>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5874708"/>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2424552"/>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778500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3916660"/>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4106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541481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0711903"/>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8112927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70251244"/>
      </p:ext>
    </p:extLst>
  </p:cSld>
  <p:clrMapOvr>
    <a:masterClrMapping/>
  </p:clrMapOvr>
  <p:transition spd="med">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9137645"/>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5459586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670537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08884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4142455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0140268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BULLETED LIST_AL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400978" y="34796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46567" y="1730195"/>
            <a:ext cx="10989103" cy="3044250"/>
          </a:xfrm>
        </p:spPr>
        <p:txBody>
          <a:bodyPr lIns="0" tIns="0" rIns="0" bIns="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292823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FAE729-3AE5-423F-AD7A-445AF741209C}"/>
              </a:ext>
            </a:extLst>
          </p:cNvPr>
          <p:cNvSpPr/>
          <p:nvPr userDrawn="1"/>
        </p:nvSpPr>
        <p:spPr>
          <a:xfrm>
            <a:off x="0"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6609102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HEADLINE ONLY">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3523900"/>
      </p:ext>
    </p:extLst>
  </p:cSld>
  <p:clrMapOvr>
    <a:overrideClrMapping bg1="lt1" tx1="dk1" bg2="lt2" tx2="dk2" accent1="accent1" accent2="accent2" accent3="accent3" accent4="accent4" accent5="accent5" accent6="accent6" hlink="hlink" folHlink="folHlink"/>
  </p:clrMapOvr>
  <p:transition advClick="0" advTm="3000">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7_DIVIDER PHOTO ALT">
    <p:bg>
      <p:bgPr>
        <a:solidFill>
          <a:schemeClr val="accent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6"/>
          </a:xfrm>
          <a:prstGeom prst="rect">
            <a:avLst/>
          </a:prstGeom>
        </p:spPr>
      </p:pic>
      <p:sp>
        <p:nvSpPr>
          <p:cNvPr id="7"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5"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Tree>
    <p:extLst>
      <p:ext uri="{BB962C8B-B14F-4D97-AF65-F5344CB8AC3E}">
        <p14:creationId xmlns:p14="http://schemas.microsoft.com/office/powerpoint/2010/main" val="3466959875"/>
      </p:ext>
    </p:extLst>
  </p:cSld>
  <p:clrMapOvr>
    <a:overrideClrMapping bg1="dk1" tx1="lt1" bg2="dk2" tx2="lt2" accent1="accent1" accent2="accent2" accent3="accent3" accent4="accent4" accent5="accent5" accent6="accent6" hlink="hlink" folHlink="folHlink"/>
  </p:clrMapOvr>
  <p:transition advClick="0" advTm="3000">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
        <p:nvSpPr>
          <p:cNvPr id="5" name="Title 3">
            <a:extLst>
              <a:ext uri="{FF2B5EF4-FFF2-40B4-BE49-F238E27FC236}">
                <a16:creationId xmlns:a16="http://schemas.microsoft.com/office/drawing/2014/main" id="{0BB3A49D-5946-4DB5-9DEA-51D2FBAAA521}"/>
              </a:ext>
            </a:extLst>
          </p:cNvPr>
          <p:cNvSpPr>
            <a:spLocks noGrp="1"/>
          </p:cNvSpPr>
          <p:nvPr>
            <p:ph type="title" hasCustomPrompt="1"/>
          </p:nvPr>
        </p:nvSpPr>
        <p:spPr>
          <a:xfrm>
            <a:off x="595915" y="1847273"/>
            <a:ext cx="5482153" cy="2260362"/>
          </a:xfrm>
        </p:spPr>
        <p:txBody>
          <a:bodyPr/>
          <a:lstStyle>
            <a:lvl1pPr>
              <a:defRPr>
                <a:solidFill>
                  <a:srgbClr val="99FF99"/>
                </a:solidFill>
              </a:defRPr>
            </a:lvl1pPr>
          </a:lstStyle>
          <a:p>
            <a:r>
              <a:rPr lang="en-US" dirty="0"/>
              <a:t>az-103 Azure Infrastructure Certification Preparation</a:t>
            </a:r>
            <a:br>
              <a:rPr lang="en-US" dirty="0"/>
            </a:br>
            <a:r>
              <a:rPr lang="en-US" dirty="0"/>
              <a:t>Super Powers Edition</a:t>
            </a:r>
          </a:p>
        </p:txBody>
      </p:sp>
      <p:sp>
        <p:nvSpPr>
          <p:cNvPr id="6" name="Text Placeholder 4">
            <a:extLst>
              <a:ext uri="{FF2B5EF4-FFF2-40B4-BE49-F238E27FC236}">
                <a16:creationId xmlns:a16="http://schemas.microsoft.com/office/drawing/2014/main" id="{C00C6954-6E31-4BF9-AEE4-CB8804500B32}"/>
              </a:ext>
            </a:extLst>
          </p:cNvPr>
          <p:cNvSpPr>
            <a:spLocks noGrp="1"/>
          </p:cNvSpPr>
          <p:nvPr>
            <p:ph type="body" sz="quarter" idx="12" hasCustomPrompt="1"/>
          </p:nvPr>
        </p:nvSpPr>
        <p:spPr>
          <a:xfrm>
            <a:off x="512787" y="5288190"/>
            <a:ext cx="4290121" cy="439479"/>
          </a:xfrm>
        </p:spPr>
        <p:txBody>
          <a:bodyPr/>
          <a:lstStyle>
            <a:lvl1pPr marL="0" indent="0">
              <a:buNone/>
              <a:defRPr/>
            </a:lvl1pPr>
          </a:lstStyle>
          <a:p>
            <a:r>
              <a:rPr lang="en-US" dirty="0"/>
              <a:t>Mark Grimes</a:t>
            </a:r>
          </a:p>
        </p:txBody>
      </p:sp>
    </p:spTree>
    <p:extLst>
      <p:ext uri="{BB962C8B-B14F-4D97-AF65-F5344CB8AC3E}">
        <p14:creationId xmlns:p14="http://schemas.microsoft.com/office/powerpoint/2010/main" val="3424781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3972638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4171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190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10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1876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3691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530901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13891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69625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191012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99130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92677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038318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40848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53619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197521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1385705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085351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317167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6855675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330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95512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1657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4259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64664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850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4298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68755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53656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3196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085793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Walk-in">
    <p:bg bwMode="gray">
      <p:bgRef idx="1001">
        <a:schemeClr val="bg2"/>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D8D8339-4804-49A0-BDD1-A0CC100B232D}"/>
              </a:ext>
            </a:extLst>
          </p:cNvPr>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5BCF2305-CCA3-4AAF-BE5C-68007260FCF7}"/>
              </a:ext>
            </a:extLst>
          </p:cNvPr>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grpSp>
        <p:nvGrpSpPr>
          <p:cNvPr id="12" name="Group 11">
            <a:extLst>
              <a:ext uri="{FF2B5EF4-FFF2-40B4-BE49-F238E27FC236}">
                <a16:creationId xmlns:a16="http://schemas.microsoft.com/office/drawing/2014/main" id="{6E1D16E6-0003-4957-AE6E-610AE1846F65}"/>
              </a:ext>
            </a:extLst>
          </p:cNvPr>
          <p:cNvGrpSpPr/>
          <p:nvPr userDrawn="1"/>
        </p:nvGrpSpPr>
        <p:grpSpPr>
          <a:xfrm>
            <a:off x="9573625" y="690030"/>
            <a:ext cx="3125332" cy="3517403"/>
            <a:chOff x="7635728" y="1858693"/>
            <a:chExt cx="3125332" cy="3517403"/>
          </a:xfrm>
        </p:grpSpPr>
        <p:pic>
          <p:nvPicPr>
            <p:cNvPr id="13" name="Graphic 12" descr="Caret Left">
              <a:extLst>
                <a:ext uri="{FF2B5EF4-FFF2-40B4-BE49-F238E27FC236}">
                  <a16:creationId xmlns:a16="http://schemas.microsoft.com/office/drawing/2014/main" id="{01EFF4EB-8FFC-4A07-AE8C-32DE88AA02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1858693"/>
              <a:ext cx="3125332" cy="3125332"/>
            </a:xfrm>
            <a:prstGeom prst="rect">
              <a:avLst/>
            </a:prstGeom>
          </p:spPr>
        </p:pic>
        <p:pic>
          <p:nvPicPr>
            <p:cNvPr id="15" name="Graphic 14" descr="Caret Left">
              <a:extLst>
                <a:ext uri="{FF2B5EF4-FFF2-40B4-BE49-F238E27FC236}">
                  <a16:creationId xmlns:a16="http://schemas.microsoft.com/office/drawing/2014/main" id="{0E7F4CBD-2060-440E-B34D-F750D78A15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2250766"/>
              <a:ext cx="3125330" cy="3125330"/>
            </a:xfrm>
            <a:prstGeom prst="rect">
              <a:avLst/>
            </a:prstGeom>
            <a:effectLst>
              <a:reflection blurRad="6350" stA="50000" endA="300" endPos="90000" dir="5400000" sy="-100000" algn="bl" rotWithShape="0"/>
              <a:softEdge rad="63500"/>
            </a:effectLst>
          </p:spPr>
        </p:pic>
      </p:grpSp>
      <p:grpSp>
        <p:nvGrpSpPr>
          <p:cNvPr id="17" name="Group 16">
            <a:extLst>
              <a:ext uri="{FF2B5EF4-FFF2-40B4-BE49-F238E27FC236}">
                <a16:creationId xmlns:a16="http://schemas.microsoft.com/office/drawing/2014/main" id="{F4818C30-F93A-4BE7-9CD6-2F3B0F087610}"/>
              </a:ext>
            </a:extLst>
          </p:cNvPr>
          <p:cNvGrpSpPr/>
          <p:nvPr userDrawn="1"/>
        </p:nvGrpSpPr>
        <p:grpSpPr>
          <a:xfrm>
            <a:off x="8240617" y="-252256"/>
            <a:ext cx="3350228" cy="3759573"/>
            <a:chOff x="5983595" y="360948"/>
            <a:chExt cx="3350228" cy="3759573"/>
          </a:xfrm>
        </p:grpSpPr>
        <p:pic>
          <p:nvPicPr>
            <p:cNvPr id="21" name="Graphic 20" descr="Caret Left">
              <a:extLst>
                <a:ext uri="{FF2B5EF4-FFF2-40B4-BE49-F238E27FC236}">
                  <a16:creationId xmlns:a16="http://schemas.microsoft.com/office/drawing/2014/main" id="{23A40EE3-33B7-4C92-B242-9C420B5E7B2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85135" y="771833"/>
              <a:ext cx="3348688" cy="3348688"/>
            </a:xfrm>
            <a:prstGeom prst="rect">
              <a:avLst/>
            </a:prstGeom>
            <a:effectLst>
              <a:reflection blurRad="6350" stA="50000" endA="300" endPos="90000" dir="5400000" sy="-100000" algn="bl" rotWithShape="0"/>
              <a:softEdge rad="63500"/>
            </a:effectLst>
          </p:spPr>
        </p:pic>
        <p:pic>
          <p:nvPicPr>
            <p:cNvPr id="22" name="Graphic 21" descr="Caret Left">
              <a:extLst>
                <a:ext uri="{FF2B5EF4-FFF2-40B4-BE49-F238E27FC236}">
                  <a16:creationId xmlns:a16="http://schemas.microsoft.com/office/drawing/2014/main" id="{B92BD4FB-38D6-4017-A1CC-9705463AF5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983595" y="360948"/>
              <a:ext cx="3348688" cy="3348688"/>
            </a:xfrm>
            <a:prstGeom prst="rect">
              <a:avLst/>
            </a:prstGeom>
          </p:spPr>
        </p:pic>
      </p:grpSp>
      <p:pic>
        <p:nvPicPr>
          <p:cNvPr id="23" name="MS logo white - EMF" descr="Microsoft logo white text version">
            <a:extLst>
              <a:ext uri="{FF2B5EF4-FFF2-40B4-BE49-F238E27FC236}">
                <a16:creationId xmlns:a16="http://schemas.microsoft.com/office/drawing/2014/main" id="{2F5EF972-6D7C-413C-98EC-BAC38E042D01}"/>
              </a:ext>
            </a:extLst>
          </p:cNvPr>
          <p:cNvPicPr>
            <a:picLocks noChangeAspect="1"/>
          </p:cNvPicPr>
          <p:nvPr userDrawn="1"/>
        </p:nvPicPr>
        <p:blipFill>
          <a:blip r:embed="rId8"/>
          <a:stretch>
            <a:fillRect/>
          </a:stretch>
        </p:blipFill>
        <p:spPr bwMode="white">
          <a:xfrm>
            <a:off x="595915" y="597450"/>
            <a:ext cx="1393641" cy="298433"/>
          </a:xfrm>
          <a:prstGeom prst="rect">
            <a:avLst/>
          </a:prstGeom>
        </p:spPr>
      </p:pic>
    </p:spTree>
    <p:extLst>
      <p:ext uri="{BB962C8B-B14F-4D97-AF65-F5344CB8AC3E}">
        <p14:creationId xmlns:p14="http://schemas.microsoft.com/office/powerpoint/2010/main" val="1417053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2528788" cy="640363"/>
          </a:xfrm>
          <a:prstGeom prst="rect">
            <a:avLst/>
          </a:prstGeom>
          <a:noFill/>
        </p:spPr>
        <p:txBody>
          <a:bodyPr wrap="none" lIns="0" tIns="0" rIns="0" bIns="0" rtlCol="0">
            <a:spAutoFit/>
          </a:bodyPr>
          <a:lstStyle/>
          <a:p>
            <a:pPr algn="l"/>
            <a:r>
              <a:rPr lang="en-US" sz="2040" dirty="0">
                <a:gradFill>
                  <a:gsLst>
                    <a:gs pos="80176">
                      <a:schemeClr val="tx1"/>
                    </a:gs>
                    <a:gs pos="68282">
                      <a:schemeClr val="tx1"/>
                    </a:gs>
                  </a:gsLst>
                  <a:lin ang="5400000" scaled="0"/>
                </a:gradFill>
              </a:rPr>
              <a:t>February 11–15, 2019</a:t>
            </a:r>
          </a:p>
          <a:p>
            <a:pPr algn="l"/>
            <a:r>
              <a:rPr lang="en-US" sz="204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027325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1.emf"/><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image" Target="../media/image1.emf"/><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theme" Target="../theme/theme4.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image" Target="../media/image6.emf"/><Relationship Id="rId8"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image" Target="../media/image20.emf"/><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theme" Target="../theme/theme5.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image" Target="../media/image6.emf"/><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theme" Target="../theme/theme6.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8"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image" Target="../media/image6.emf"/><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theme" Target="../theme/theme7.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8" Type="http://schemas.openxmlformats.org/officeDocument/2006/relationships/slideLayout" Target="../slideLayouts/slideLayout157.xml"/><Relationship Id="rId3"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515" r:id="rId16"/>
    <p:sldLayoutId id="2147484492" r:id="rId17"/>
    <p:sldLayoutId id="2147484493" r:id="rId18"/>
    <p:sldLayoutId id="2147484494" r:id="rId19"/>
    <p:sldLayoutId id="2147484694" r:id="rId20"/>
    <p:sldLayoutId id="2147484695"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8" r:id="rId18"/>
    <p:sldLayoutId id="2147484519" r:id="rId19"/>
    <p:sldLayoutId id="2147484520" r:id="rId20"/>
    <p:sldLayoutId id="214748452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212502925"/>
      </p:ext>
    </p:extLst>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 id="2147484536" r:id="rId12"/>
    <p:sldLayoutId id="2147484537" r:id="rId13"/>
    <p:sldLayoutId id="2147484538" r:id="rId14"/>
    <p:sldLayoutId id="2147484539" r:id="rId15"/>
    <p:sldLayoutId id="2147484540" r:id="rId16"/>
    <p:sldLayoutId id="2147484541" r:id="rId17"/>
    <p:sldLayoutId id="2147484542" r:id="rId18"/>
    <p:sldLayoutId id="2147484543" r:id="rId19"/>
    <p:sldLayoutId id="2147484546" r:id="rId20"/>
    <p:sldLayoutId id="2147484547" r:id="rId21"/>
    <p:sldLayoutId id="2147484549" r:id="rId22"/>
    <p:sldLayoutId id="214748455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769887668"/>
      </p:ext>
    </p:extLst>
  </p:cSld>
  <p:clrMap bg1="lt1" tx1="dk1" bg2="lt2" tx2="dk2" accent1="accent1" accent2="accent2" accent3="accent3" accent4="accent4" accent5="accent5" accent6="accent6" hlink="hlink" folHlink="folHlink"/>
  <p:sldLayoutIdLst>
    <p:sldLayoutId id="2147484598" r:id="rId1"/>
    <p:sldLayoutId id="2147484725" r:id="rId2"/>
    <p:sldLayoutId id="2147484726" r:id="rId3"/>
    <p:sldLayoutId id="2147484727" r:id="rId4"/>
    <p:sldLayoutId id="2147484728" r:id="rId5"/>
    <p:sldLayoutId id="2147484729" r:id="rId6"/>
    <p:sldLayoutId id="2147484730"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 id="2147484616" r:id="rId19"/>
    <p:sldLayoutId id="2147484617" r:id="rId20"/>
    <p:sldLayoutId id="2147484618" r:id="rId21"/>
    <p:sldLayoutId id="2147484619" r:id="rId22"/>
    <p:sldLayoutId id="2147484620" r:id="rId23"/>
    <p:sldLayoutId id="2147484621" r:id="rId24"/>
    <p:sldLayoutId id="2147484622" r:id="rId25"/>
    <p:sldLayoutId id="2147484623" r:id="rId26"/>
    <p:sldLayoutId id="2147484624" r:id="rId27"/>
    <p:sldLayoutId id="2147484625" r:id="rId28"/>
    <p:sldLayoutId id="2147484626" r:id="rId29"/>
    <p:sldLayoutId id="2147484627" r:id="rId30"/>
    <p:sldLayoutId id="2147484628" r:id="rId31"/>
    <p:sldLayoutId id="2147484629" r:id="rId32"/>
    <p:sldLayoutId id="2147484693"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2066119"/>
      </p:ext>
    </p:extLst>
  </p:cSld>
  <p:clrMap bg1="lt1" tx1="dk1" bg2="lt2" tx2="dk2" accent1="accent1" accent2="accent2" accent3="accent3" accent4="accent4" accent5="accent5" accent6="accent6" hlink="hlink" folHlink="folHlink"/>
  <p:sldLayoutIdLst>
    <p:sldLayoutId id="2147484632" r:id="rId1"/>
    <p:sldLayoutId id="2147484633" r:id="rId2"/>
    <p:sldLayoutId id="2147484634" r:id="rId3"/>
    <p:sldLayoutId id="2147484635" r:id="rId4"/>
    <p:sldLayoutId id="2147484636" r:id="rId5"/>
    <p:sldLayoutId id="2147484637" r:id="rId6"/>
    <p:sldLayoutId id="2147484638" r:id="rId7"/>
    <p:sldLayoutId id="2147484639" r:id="rId8"/>
    <p:sldLayoutId id="2147484640" r:id="rId9"/>
    <p:sldLayoutId id="2147484641" r:id="rId10"/>
    <p:sldLayoutId id="2147484642"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90870248"/>
      </p:ext>
    </p:extLst>
  </p:cSld>
  <p:clrMap bg1="lt1" tx1="dk1" bg2="lt2" tx2="dk2" accent1="accent1" accent2="accent2" accent3="accent3" accent4="accent4" accent5="accent5" accent6="accent6" hlink="hlink" folHlink="folHlink"/>
  <p:sldLayoutIdLst>
    <p:sldLayoutId id="2147484658" r:id="rId1"/>
    <p:sldLayoutId id="2147484659" r:id="rId2"/>
    <p:sldLayoutId id="2147484660" r:id="rId3"/>
    <p:sldLayoutId id="2147484661" r:id="rId4"/>
    <p:sldLayoutId id="2147484662" r:id="rId5"/>
    <p:sldLayoutId id="2147484663" r:id="rId6"/>
    <p:sldLayoutId id="2147484664" r:id="rId7"/>
    <p:sldLayoutId id="2147484665" r:id="rId8"/>
    <p:sldLayoutId id="2147484666" r:id="rId9"/>
    <p:sldLayoutId id="2147484667" r:id="rId10"/>
    <p:sldLayoutId id="2147484668" r:id="rId11"/>
    <p:sldLayoutId id="2147484669" r:id="rId12"/>
    <p:sldLayoutId id="2147484670" r:id="rId13"/>
    <p:sldLayoutId id="2147484671" r:id="rId14"/>
    <p:sldLayoutId id="2147484672" r:id="rId15"/>
    <p:sldLayoutId id="2147484673" r:id="rId16"/>
    <p:sldLayoutId id="2147484674" r:id="rId17"/>
    <p:sldLayoutId id="2147484675" r:id="rId18"/>
    <p:sldLayoutId id="2147484676" r:id="rId19"/>
    <p:sldLayoutId id="2147484677" r:id="rId20"/>
    <p:sldLayoutId id="2147484678" r:id="rId21"/>
    <p:sldLayoutId id="2147484679" r:id="rId22"/>
    <p:sldLayoutId id="2147484680" r:id="rId23"/>
    <p:sldLayoutId id="2147484681" r:id="rId24"/>
    <p:sldLayoutId id="2147484682" r:id="rId25"/>
    <p:sldLayoutId id="2147484683" r:id="rId26"/>
    <p:sldLayoutId id="2147484684" r:id="rId27"/>
    <p:sldLayoutId id="2147484685" r:id="rId28"/>
    <p:sldLayoutId id="2147484686" r:id="rId29"/>
    <p:sldLayoutId id="2147484687" r:id="rId30"/>
    <p:sldLayoutId id="2147484688" r:id="rId31"/>
    <p:sldLayoutId id="2147484689"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397655432"/>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568" r:id="rId15"/>
    <p:sldLayoutId id="2147484569" r:id="rId16"/>
    <p:sldLayoutId id="2147484570" r:id="rId17"/>
    <p:sldLayoutId id="2147484571" r:id="rId18"/>
    <p:sldLayoutId id="2147484572" r:id="rId19"/>
    <p:sldLayoutId id="2147484573" r:id="rId20"/>
    <p:sldLayoutId id="2147484574" r:id="rId21"/>
    <p:sldLayoutId id="2147484575" r:id="rId22"/>
    <p:sldLayoutId id="2147484576" r:id="rId23"/>
    <p:sldLayoutId id="2147484577" r:id="rId24"/>
    <p:sldLayoutId id="2147484578" r:id="rId25"/>
    <p:sldLayoutId id="2147484579" r:id="rId26"/>
    <p:sldLayoutId id="2147484580" r:id="rId27"/>
    <p:sldLayoutId id="2147484581" r:id="rId28"/>
    <p:sldLayoutId id="2147484582" r:id="rId29"/>
    <p:sldLayoutId id="2147484583" r:id="rId30"/>
    <p:sldLayoutId id="2147484584" r:id="rId31"/>
    <p:sldLayoutId id="2147484585" r:id="rId32"/>
    <p:sldLayoutId id="2147484599" r:id="rId33"/>
    <p:sldLayoutId id="2147484600" r:id="rId34"/>
    <p:sldLayoutId id="2147484601" r:id="rId35"/>
    <p:sldLayoutId id="2147484602" r:id="rId36"/>
    <p:sldLayoutId id="2147484603" r:id="rId3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zure/MgtGroups"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docs.microsoft.com/en-us/azure/active-directory/fundamentals/active-directory-how-subscriptions-associated-directory" TargetMode="External"/><Relationship Id="rId4" Type="http://schemas.openxmlformats.org/officeDocument/2006/relationships/hyperlink" Target="https://docs.microsoft.com/en-us/azure/billing/billing-subscription-transfe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aka.ms/Azure/Subscriptions" TargetMode="External"/><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aka.ms/Azure/RBAC"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governance/policy/overview"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zure-resource-manager/manage-resources-cli"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hyperlink" Target="https://docs.microsoft.com/en-us/azure/azure-resource-manager/resource-group-using-tags" TargetMode="External"/><Relationship Id="rId4" Type="http://schemas.openxmlformats.org/officeDocument/2006/relationships/hyperlink" Target="https://docs.microsoft.com/en-us/azure/azure-resource-manager/manage-resources-powershel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mfa-mfasettings"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docs.microsoft.com/en-us/azure/storage/common/transport-layer-security-configure-minimum-version?toc=%2Fazure%2Fstorage%2Fblobs%2Ftoc.json&amp;tabs=portal" TargetMode="External"/><Relationship Id="rId5" Type="http://schemas.openxmlformats.org/officeDocument/2006/relationships/hyperlink" Target="https://docs.microsoft.com/en-us/azure/storage/common/storage-network-security?toc=/azure/storage/blobs/toc.json" TargetMode="External"/><Relationship Id="rId4" Type="http://schemas.openxmlformats.org/officeDocument/2006/relationships/hyperlink" Target="https://docs.microsoft.com/en-us/azure/storage/common/storage-private-endpoint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storage/blobs/storage-blob-storage-tiers?tabs=azure-portal#storage-accounts-that-support-tiering"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hyperlink" Target="https://docs.microsoft.com/en-us/azure/storage/blobs/storage-blob-storage-tiers" TargetMode="External"/><Relationship Id="rId4" Type="http://schemas.openxmlformats.org/officeDocument/2006/relationships/hyperlink" Target="https://docs.microsoft.com/en-us/azure/storage/blobs/storage-lifecycle-management-concept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storage/files/storage-sync-files-deployment-guide?tabs=azure-portal#create-a-sync-group-and-a-cloud-endpoint"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docs.microsoft.com/en-us/azure/storage/files/storage-sync-files-deployment-guide?tabs=azure-porta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ka.ms/azure/files"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hyperlink" Target="https://docs.microsoft.com/en-us/azure/storage/files/storage-sync-files-deployment-guide?tabs=porta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storage/common/storage-choose-data-transfer-solution"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docs.microsoft.com/en-us/azure/storage/common/storage-choose-data-transfer-solution?toc=%2fazure%2fstorage%2fblobs%2ftoc.json"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aka.ms/Azure/ImportExport"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docs.microsoft.com/en-us/azure/storage/common/storage-import-export-tool-repairing-an-export-job-v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docs.microsoft.com/azure/databox/" TargetMode="External"/><Relationship Id="rId7" Type="http://schemas.openxmlformats.org/officeDocument/2006/relationships/diagramColors" Target="../diagrams/colors1.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zure/role-based-access-control/check-access"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hyperlink" Target="https://docs.microsoft.com/en-us/azure/role-based-access-control/deny-assignments" TargetMode="External"/><Relationship Id="rId4" Type="http://schemas.openxmlformats.org/officeDocument/2006/relationships/hyperlink" Target="https://docs.microsoft.com/en-us/azure/role-based-access-control/role-assignments-list-porta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virtual-machines/extensions/custom-script-windows#tips-and-tricks" TargetMode="External"/><Relationship Id="rId7" Type="http://schemas.openxmlformats.org/officeDocument/2006/relationships/hyperlink" Target="https://docs.microsoft.com/en-us/azure/virtual-machines/extensions/custom-script-windows"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hyperlink" Target="https://docs.microsoft.com/en-us/azure/azure-resource-manager/templates/template-tutorial-deploy-vm-extensions" TargetMode="External"/><Relationship Id="rId4" Type="http://schemas.openxmlformats.org/officeDocument/2006/relationships/hyperlink" Target="https://docs.microsoft.com/en-us/azure/virtual-machines/extensions/custom-script-windows#extension-schema"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en-us/azure/container-instances/container-instances-overview" TargetMode="External"/><Relationship Id="rId3" Type="http://schemas.openxmlformats.org/officeDocument/2006/relationships/hyperlink" Target="https://docs.microsoft.com/en-us/azure/container-instances/container-instances-vnet" TargetMode="External"/><Relationship Id="rId7"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s://docs.microsoft.com/en-us/azure/container-instances/container-instances-update" TargetMode="External"/><Relationship Id="rId5" Type="http://schemas.openxmlformats.org/officeDocument/2006/relationships/hyperlink" Target="https://docs.microsoft.com/en-us/azure/container-instances/container-instances-readiness-probe" TargetMode="External"/><Relationship Id="rId4" Type="http://schemas.openxmlformats.org/officeDocument/2006/relationships/hyperlink" Target="https://docs.microsoft.com/en-us/azure/container-instances/container-instances-liveness-probe" TargetMode="External"/><Relationship Id="rId9" Type="http://schemas.openxmlformats.org/officeDocument/2006/relationships/hyperlink" Target="https://opdhsblobprod01.blob.core.windows.net/contents/4a6d75bb3af747de838e6ccc97c5d978/3928facb4ca172bad16881fd3c3f0a3b?sv=2018-03-28&amp;sr=b&amp;si=ReadPolicy&amp;sig=bHXfuYi%2BVT49uzyv%2Bcrn5582s7LpqrlpPpaoxYrEtS8%3D&amp;st=2020-11-08T17%3A53%3A47Z&amp;se=2020-11-09T18%3A03%3A47Z"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hyperlink" Target="https://docs.microsoft.com/en-us/azure/virtual-machines/virtual-machines-windows-creation-choices?toc=/azure/virtual-machines/windows/toc.json" TargetMode="External"/><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hyperlink" Target="https://docs.microsoft.com/en-us/azure/azure-resource-manager/resource-manager-template-walkthrough?toc=/azure/virtual-machines/windows/toc.json" TargetMode="External"/><Relationship Id="rId4" Type="http://schemas.openxmlformats.org/officeDocument/2006/relationships/image" Target="../media/image69.png"/><Relationship Id="rId9"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8" Type="http://schemas.openxmlformats.org/officeDocument/2006/relationships/hyperlink" Target="https://docs.microsoft.com/en-us/azure/virtual-machine-scale-sets/virtual-machine-scale-sets-upgrade-scale-set" TargetMode="External"/><Relationship Id="rId13" Type="http://schemas.openxmlformats.org/officeDocument/2006/relationships/hyperlink" Target="https://docs.microsoft.com/en-us/azure/virtual-machine-scale-sets/overview" TargetMode="External"/><Relationship Id="rId3" Type="http://schemas.openxmlformats.org/officeDocument/2006/relationships/hyperlink" Target="https://docs.microsoft.com/en-us/azure/virtual-machine-scale-sets/virtual-machine-scale-sets-vs-create" TargetMode="External"/><Relationship Id="rId7" Type="http://schemas.openxmlformats.org/officeDocument/2006/relationships/hyperlink" Target="https://docs.microsoft.com/en-us/azure/virtual-machine-scale-sets/virtual-machine-scale-sets-autoscale-overview" TargetMode="External"/><Relationship Id="rId12" Type="http://schemas.openxmlformats.org/officeDocument/2006/relationships/hyperlink" Target="https://docs.microsoft.com/en-us/azure/virtual-machine-scale-sets/virtual-machine-scale-sets-placement-groups#checklist-for-using-large-scale-sets"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hyperlink" Target="https://docs.microsoft.com/en-us/azure/virtual-machine-scale-sets/virtual-machine-scale-sets-use-availability-zones#zone-balancing" TargetMode="External"/><Relationship Id="rId11" Type="http://schemas.openxmlformats.org/officeDocument/2006/relationships/hyperlink" Target="https://docs.microsoft.com/en-us/azure/virtual-machine-scale-sets/virtual-machine-scale-sets-upgrade-scale-set#scenarios" TargetMode="External"/><Relationship Id="rId5" Type="http://schemas.openxmlformats.org/officeDocument/2006/relationships/hyperlink" Target="https://docs.microsoft.com/en-us/azure/virtual-machine-scale-sets/virtual-machine-scale-sets-use-availability-zones#placement-groups" TargetMode="External"/><Relationship Id="rId10" Type="http://schemas.openxmlformats.org/officeDocument/2006/relationships/hyperlink" Target="https://docs.microsoft.com/en-us/azure/virtual-machine-scale-sets/virtual-machine-scale-sets-upgrade-scale-set#properties-that-require-deallocation-to-change" TargetMode="External"/><Relationship Id="rId4" Type="http://schemas.openxmlformats.org/officeDocument/2006/relationships/hyperlink" Target="https://docs.microsoft.com/en-us/azure/virtual-machine-scale-sets/virtual-machine-scale-sets-use-availability-zones" TargetMode="External"/><Relationship Id="rId9" Type="http://schemas.openxmlformats.org/officeDocument/2006/relationships/hyperlink" Target="https://docs.microsoft.com/en-us/azure/virtual-machine-scale-sets/virtual-machine-scale-sets-upgrade-scale-set#properties-with-restrictions-on-modification" TargetMode="External"/><Relationship Id="rId14" Type="http://schemas.openxmlformats.org/officeDocument/2006/relationships/image" Target="../media/image7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docs.microsoft.com/en-us/azure/bastion/tutorial-create-host-portal" TargetMode="External"/><Relationship Id="rId7" Type="http://schemas.openxmlformats.org/officeDocument/2006/relationships/hyperlink" Target="https://docs.microsoft.com/en-us/azure/bastion/session-monitoring"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s://docs.microsoft.com/en-us/azure/bastion/diagnostic-logs" TargetMode="External"/><Relationship Id="rId5" Type="http://schemas.openxmlformats.org/officeDocument/2006/relationships/hyperlink" Target="https://docs.microsoft.com/en-us/azure/bastion/bastion-nsg" TargetMode="External"/><Relationship Id="rId4" Type="http://schemas.openxmlformats.org/officeDocument/2006/relationships/hyperlink" Target="https://docs.microsoft.com/en-us/azure/bastion/bastion-faq"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virtual-network/network-security-group-how-it-works"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hyperlink" Target="https://docs.microsoft.com/en-us/azure/network-watcher/diagnose-vm-network-traffic-filtering-problem?toc=/azure/virtual-network/toc.json" TargetMode="External"/><Relationship Id="rId4" Type="http://schemas.openxmlformats.org/officeDocument/2006/relationships/hyperlink" Target="https://docs.microsoft.com/en-us/azure/network-watcher/network-watcher-security-group-view-overview"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active-directory/enterprise-users/licensing-directory-independenc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hyperlink" Target="https://aad.portal.azure.com/"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docs.microsoft.com/en-us/azure/expressroute/expressroute-howto-circuit-portal-resource-manager" TargetMode="External"/><Relationship Id="rId7" Type="http://schemas.openxmlformats.org/officeDocument/2006/relationships/hyperlink" Target="https://docs.microsoft.com/en-us/azure/expressroute/how-to-routefilter-portal"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docs.microsoft.com/en-us/azure/expressroute/expressroute-howto-linkvnet-portal-resource-manager" TargetMode="External"/><Relationship Id="rId5" Type="http://schemas.openxmlformats.org/officeDocument/2006/relationships/hyperlink" Target="https://docs.microsoft.com/en-us/azure/expressroute/expressroute-howto-add-gateway-portal-resource-manager#create-the-virtual-network-gateway" TargetMode="External"/><Relationship Id="rId4" Type="http://schemas.openxmlformats.org/officeDocument/2006/relationships/hyperlink" Target="https://docs.microsoft.com/en-us/azure/expressroute/expressroute-howto-routing-portal-resource-manager"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docs.microsoft.com/en-us/azure/virtual-network/troubleshoot-vm-connectivity#step-1-check-whether-the-network-adapter-is-in-a-failed-state" TargetMode="External"/><Relationship Id="rId7" Type="http://schemas.openxmlformats.org/officeDocument/2006/relationships/hyperlink" Target="https://opdhsblobprod01.blob.core.windows.net/contents/4a6d75bb3af747de838e6ccc97c5d978/44ecc30b1286d3a5e00e9f4e2a4f9125?sv=2018-03-28&amp;sr=b&amp;si=ReadPolicy&amp;sig=751z6N9x5W9vR0%2BCAjFSr2AiI3qCW0%2Fh8roQSlT26LE%3D&amp;st=2020-11-09T01%3A15%3A46Z&amp;se=2020-11-10T01%3A25%3A46Z"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docs.microsoft.com/en-us/azure/network-watcher/network-watcher-ip-flow-verify-overview" TargetMode="External"/><Relationship Id="rId5" Type="http://schemas.openxmlformats.org/officeDocument/2006/relationships/hyperlink" Target="https://docs.microsoft.com/en-us/azure/virtual-network/troubleshoot-vm-connectivity#step-4-perform-a-connectivity-check" TargetMode="External"/><Relationship Id="rId4" Type="http://schemas.openxmlformats.org/officeDocument/2006/relationships/hyperlink" Target="https://docs.microsoft.com/en-us/azure/virtual-network/troubleshoot-vm-connectivity#step-5-fix-the-issue-in-the-connectivity-check-resul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application-gateway/configuration-overview"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docs.microsoft.com/en-us/azure/virtual-wan/virtual-wan-site-to-site-portal" TargetMode="External"/><Relationship Id="rId7" Type="http://schemas.openxmlformats.org/officeDocument/2006/relationships/hyperlink" Target="https://docs.microsoft.com/en-us/azure/virtual-wan/vpn-over-expressroute"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docs.microsoft.com/en-us/azure/virtual-wan/virtual-wan-expressroute-portal" TargetMode="External"/><Relationship Id="rId5" Type="http://schemas.openxmlformats.org/officeDocument/2006/relationships/hyperlink" Target="https://docs.microsoft.com/en-us/azure/virtual-wan/virtual-wan-point-to-site-portal" TargetMode="External"/><Relationship Id="rId4" Type="http://schemas.openxmlformats.org/officeDocument/2006/relationships/hyperlink" Target="https://docs.microsoft.com/en-us/azure/virtual-wan/virtual-wan-custom-ipsec-portal"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88.svg"/><Relationship Id="rId11" Type="http://schemas.openxmlformats.org/officeDocument/2006/relationships/image" Target="../media/image93.sv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svg"/><Relationship Id="rId9" Type="http://schemas.openxmlformats.org/officeDocument/2006/relationships/image" Target="../media/image91.jpg"/></Relationships>
</file>

<file path=ppt/slides/_rels/slide45.xml.rels><?xml version="1.0" encoding="UTF-8" standalone="yes"?>
<Relationships xmlns="http://schemas.openxmlformats.org/package/2006/relationships"><Relationship Id="rId8" Type="http://schemas.openxmlformats.org/officeDocument/2006/relationships/image" Target="../media/image98.tiff"/><Relationship Id="rId3" Type="http://schemas.openxmlformats.org/officeDocument/2006/relationships/hyperlink" Target="http://aka.ms/Azure/Peering" TargetMode="External"/><Relationship Id="rId7"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docs.microsoft.com/en-us/azure/virtual-network/virtual-network-manage-peering" TargetMode="External"/><Relationship Id="rId5" Type="http://schemas.openxmlformats.org/officeDocument/2006/relationships/image" Target="../media/image96.png"/><Relationship Id="rId4" Type="http://schemas.openxmlformats.org/officeDocument/2006/relationships/hyperlink" Target="https://docs.microsoft.com/en-us/azure/virtual-network/tutorial-connect-virtual-networks-portal"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hyperlink" Target="https://docs.microsoft.com/en-us/azure/virtual-machine-scale-sets/virtual-machine-scale-sets-vs-create" TargetMode="External"/><Relationship Id="rId7" Type="http://schemas.openxmlformats.org/officeDocument/2006/relationships/hyperlink" Target="https://docs.microsoft.com/en-us/azure/virtual-machine-scale-sets/virtual-machine-scale-sets-upgrade-scale-set#properties-with-restrictions-on-modification"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hyperlink" Target="https://docs.microsoft.com/en-us/azure/virtual-machine-scale-sets/virtual-machine-scale-sets-upgrade-scale-set" TargetMode="External"/><Relationship Id="rId5" Type="http://schemas.openxmlformats.org/officeDocument/2006/relationships/hyperlink" Target="https://docs.microsoft.com/en-us/azure/virtual-machine-scale-sets/virtual-machine-scale-sets-use-availability-zones#placement-groups" TargetMode="External"/><Relationship Id="rId4" Type="http://schemas.openxmlformats.org/officeDocument/2006/relationships/hyperlink" Target="https://docs.microsoft.com/en-us/azure/virtual-machine-scale-sets/virtual-machine-scale-sets-use-availability-zone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dns/dns-operations-recordsets"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cost-management-billing/costs/group-filter"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youtube.com/c/AzureCostManagement"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dns/dns-domain-delegation"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dns/dns-import-export#import-a-dns-zone-file-into-azure-dns"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hyperlink" Target="https://docs.microsoft.com/en-us/azure/dns/dns-faq-private" TargetMode="External"/><Relationship Id="rId4" Type="http://schemas.openxmlformats.org/officeDocument/2006/relationships/hyperlink" Target="http://aka.ms/Azure/PrivateDN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dns/dns-delegate-domain-azure-dns"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network-watcher/network-watcher-ip-flow-verify-overview"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hyperlink" Target="https://docs.microsoft.com/en-us/azure/network-watcher/network-watcher-nsg-flow-logging-overview"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azure/azure-monitor/insights/network-performance-monitor"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on-groups"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46.xml"/><Relationship Id="rId6" Type="http://schemas.openxmlformats.org/officeDocument/2006/relationships/hyperlink" Target="http://aka.ms/Azure/Backup" TargetMode="External"/><Relationship Id="rId5" Type="http://schemas.openxmlformats.org/officeDocument/2006/relationships/image" Target="../media/image110.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backup/policy-reference"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hyperlink" Target="https://docs.microsoft.com/en-us/azure/backup/guidance-best-practices#backup-policy-considerations" TargetMode="External"/><Relationship Id="rId4" Type="http://schemas.openxmlformats.org/officeDocument/2006/relationships/hyperlink" Target="https://docs.microsoft.com/en-us/azure/backup/backup-center-actions#create-a-new-backup-policy"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important-facts-about-the-root-management-group"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hyperlink" Target="https://docs.microsoft.com/en-us/azure/governance/management-groups/overview#initial-setup-of-management-groups"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azure/site-recovery/failover-failback-overview#recovery-point-options" TargetMode="External"/><Relationship Id="rId7"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hyperlink" Target="https://docs.microsoft.com/en-us/azure/site-recovery/site-recovery-failover" TargetMode="External"/><Relationship Id="rId5" Type="http://schemas.openxmlformats.org/officeDocument/2006/relationships/hyperlink" Target="https://docs.microsoft.com/en-us/azure/site-recovery/site-recovery-overview" TargetMode="External"/><Relationship Id="rId4" Type="http://schemas.openxmlformats.org/officeDocument/2006/relationships/hyperlink" Target="https://docs.microsoft.com/en-us/azure/site-recovery/site-recovery-test-failover-to-azur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docs.microsoft.com/en-us/azure/active-directory/user-help/device-management-azuread-registered-devices-windows10-setup" TargetMode="External"/><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aka.ms/Azure/Roam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F06A650-7355-4683-AEC8-778EC22C8561}"/>
              </a:ext>
            </a:extLst>
          </p:cNvPr>
          <p:cNvSpPr>
            <a:spLocks noGrp="1"/>
          </p:cNvSpPr>
          <p:nvPr>
            <p:ph type="title"/>
          </p:nvPr>
        </p:nvSpPr>
        <p:spPr>
          <a:xfrm>
            <a:off x="595914" y="1908852"/>
            <a:ext cx="10256569" cy="1695272"/>
          </a:xfrm>
        </p:spPr>
        <p:txBody>
          <a:bodyPr/>
          <a:lstStyle/>
          <a:p>
            <a:br>
              <a:rPr lang="en-US" dirty="0"/>
            </a:br>
            <a:r>
              <a:rPr lang="en-US" dirty="0"/>
              <a:t>C</a:t>
            </a:r>
            <a:r>
              <a:rPr lang="en-US" dirty="0">
                <a:solidFill>
                  <a:srgbClr val="99FF99"/>
                </a:solidFill>
              </a:rPr>
              <a:t>ertification</a:t>
            </a:r>
            <a:r>
              <a:rPr lang="en-US" dirty="0"/>
              <a:t> E</a:t>
            </a:r>
            <a:r>
              <a:rPr lang="en-US" dirty="0">
                <a:solidFill>
                  <a:srgbClr val="99FF99"/>
                </a:solidFill>
              </a:rPr>
              <a:t>xam</a:t>
            </a:r>
            <a:r>
              <a:rPr lang="en-US" dirty="0"/>
              <a:t> R</a:t>
            </a:r>
            <a:r>
              <a:rPr lang="en-US" dirty="0">
                <a:solidFill>
                  <a:srgbClr val="99FF99"/>
                </a:solidFill>
              </a:rPr>
              <a:t>apid</a:t>
            </a:r>
            <a:r>
              <a:rPr lang="en-US" dirty="0"/>
              <a:t> T</a:t>
            </a:r>
            <a:r>
              <a:rPr lang="en-US" dirty="0">
                <a:solidFill>
                  <a:srgbClr val="99FF99"/>
                </a:solidFill>
              </a:rPr>
              <a:t>raining</a:t>
            </a:r>
            <a:br>
              <a:rPr lang="en-US" dirty="0">
                <a:solidFill>
                  <a:schemeClr val="accent5">
                    <a:lumMod val="75000"/>
                  </a:schemeClr>
                </a:solidFill>
              </a:rPr>
            </a:br>
            <a:r>
              <a:rPr lang="en-US" dirty="0"/>
              <a:t>AZ-104 Azure Administrator</a:t>
            </a:r>
            <a:endParaRPr lang="en-US" dirty="0">
              <a:solidFill>
                <a:schemeClr val="accent5">
                  <a:lumMod val="75000"/>
                </a:schemeClr>
              </a:solidFill>
            </a:endParaRPr>
          </a:p>
        </p:txBody>
      </p:sp>
      <p:sp>
        <p:nvSpPr>
          <p:cNvPr id="5" name="Rectangle 4">
            <a:extLst>
              <a:ext uri="{FF2B5EF4-FFF2-40B4-BE49-F238E27FC236}">
                <a16:creationId xmlns:a16="http://schemas.microsoft.com/office/drawing/2014/main" id="{0C4C2E86-0B28-4B21-9A5A-697EA1856533}"/>
              </a:ext>
            </a:extLst>
          </p:cNvPr>
          <p:cNvSpPr/>
          <p:nvPr/>
        </p:nvSpPr>
        <p:spPr>
          <a:xfrm>
            <a:off x="480625" y="3923982"/>
            <a:ext cx="4393197" cy="1200329"/>
          </a:xfrm>
          <a:prstGeom prst="rect">
            <a:avLst/>
          </a:prstGeom>
        </p:spPr>
        <p:txBody>
          <a:bodyPr wrap="square">
            <a:spAutoFit/>
          </a:bodyPr>
          <a:lstStyle/>
          <a:p>
            <a:r>
              <a:rPr lang="en-US" sz="2400" dirty="0"/>
              <a:t>aka.ms/az-104</a:t>
            </a:r>
          </a:p>
          <a:p>
            <a:r>
              <a:rPr lang="en-US" sz="2400" dirty="0"/>
              <a:t>aka.ms/CERT/YouTube</a:t>
            </a:r>
          </a:p>
          <a:p>
            <a:endParaRPr lang="en-US" sz="2400" dirty="0"/>
          </a:p>
        </p:txBody>
      </p:sp>
    </p:spTree>
    <p:extLst>
      <p:ext uri="{BB962C8B-B14F-4D97-AF65-F5344CB8AC3E}">
        <p14:creationId xmlns:p14="http://schemas.microsoft.com/office/powerpoint/2010/main" val="152117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Manage Guest User Accounts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801498" cy="5650778"/>
          </a:xfrm>
        </p:spPr>
        <p:txBody>
          <a:bodyPr/>
          <a:lstStyle/>
          <a:p>
            <a:r>
              <a:rPr lang="en-US" sz="2800" dirty="0"/>
              <a:t>Features</a:t>
            </a:r>
          </a:p>
          <a:p>
            <a:pPr marL="466298" indent="-466298">
              <a:buFont typeface="Arial" panose="020B0604020202020204" pitchFamily="34" charset="0"/>
              <a:buChar char="•"/>
            </a:pPr>
            <a:r>
              <a:rPr lang="en-US" sz="2000" dirty="0"/>
              <a:t>Partners use their own identities</a:t>
            </a:r>
          </a:p>
          <a:p>
            <a:pPr marL="466298" indent="-466298">
              <a:buFont typeface="Arial" panose="020B0604020202020204" pitchFamily="34" charset="0"/>
              <a:buChar char="•"/>
            </a:pPr>
            <a:r>
              <a:rPr lang="en-US" sz="2000" dirty="0"/>
              <a:t>Azure AD NOT required</a:t>
            </a:r>
          </a:p>
          <a:p>
            <a:pPr marL="466298" indent="-466298">
              <a:buFont typeface="Arial" panose="020B0604020202020204" pitchFamily="34" charset="0"/>
              <a:buChar char="•"/>
            </a:pPr>
            <a:r>
              <a:rPr lang="en-US" sz="2000" dirty="0"/>
              <a:t>No management of external accounts</a:t>
            </a:r>
          </a:p>
          <a:p>
            <a:pPr marL="466298" indent="-466298">
              <a:buFont typeface="Arial" panose="020B0604020202020204" pitchFamily="34" charset="0"/>
              <a:buChar char="•"/>
            </a:pPr>
            <a:r>
              <a:rPr lang="en-US" sz="2000" dirty="0"/>
              <a:t>No need to Sync Accounts</a:t>
            </a:r>
          </a:p>
          <a:p>
            <a:pPr marL="466298" indent="-466298">
              <a:buFont typeface="Arial" panose="020B0604020202020204" pitchFamily="34" charset="0"/>
              <a:buChar char="•"/>
            </a:pPr>
            <a:r>
              <a:rPr lang="en-US" sz="2000" dirty="0"/>
              <a:t>Sign in with Work, School or social identities </a:t>
            </a:r>
          </a:p>
          <a:p>
            <a:pPr marL="466298" indent="-466298">
              <a:buFont typeface="Arial" panose="020B0604020202020204" pitchFamily="34" charset="0"/>
              <a:buChar char="•"/>
            </a:pPr>
            <a:r>
              <a:rPr lang="en-US" sz="2000" dirty="0"/>
              <a:t>Apply Conditional Access Policies</a:t>
            </a:r>
          </a:p>
          <a:p>
            <a:r>
              <a:rPr lang="en-US" sz="2800" dirty="0"/>
              <a:t>Invitation Process</a:t>
            </a:r>
          </a:p>
          <a:p>
            <a:pPr marL="349724" indent="-349724">
              <a:buFont typeface="Arial" panose="020B0604020202020204" pitchFamily="34" charset="0"/>
              <a:buChar char="•"/>
            </a:pPr>
            <a:r>
              <a:rPr lang="en-US" sz="2000" dirty="0"/>
              <a:t>Add users in the Portal</a:t>
            </a:r>
          </a:p>
          <a:p>
            <a:pPr marL="349724" indent="-349724">
              <a:buFont typeface="Arial" panose="020B0604020202020204" pitchFamily="34" charset="0"/>
              <a:buChar char="•"/>
            </a:pPr>
            <a:r>
              <a:rPr lang="en-US" sz="2000" dirty="0"/>
              <a:t>Bulk invite with CSV</a:t>
            </a:r>
          </a:p>
          <a:p>
            <a:pPr marL="578324" lvl="1" indent="-349724">
              <a:buFont typeface="Arial" panose="020B0604020202020204" pitchFamily="34" charset="0"/>
              <a:buChar char="•"/>
            </a:pPr>
            <a:r>
              <a:rPr lang="en-US" sz="1200" b="1" dirty="0"/>
              <a:t>Invitations.csv</a:t>
            </a:r>
          </a:p>
          <a:p>
            <a:pPr marL="349724" indent="-349724">
              <a:buFont typeface="Arial" panose="020B0604020202020204" pitchFamily="34" charset="0"/>
              <a:buChar char="•"/>
            </a:pPr>
            <a:r>
              <a:rPr lang="en-US" sz="2000" dirty="0"/>
              <a:t>Add with PowerShell</a:t>
            </a:r>
          </a:p>
          <a:p>
            <a:pPr marL="578324" lvl="1" indent="-349724">
              <a:buFont typeface="Arial" panose="020B0604020202020204" pitchFamily="34" charset="0"/>
              <a:buChar char="•"/>
            </a:pPr>
            <a:r>
              <a:rPr lang="en-US" sz="1200" b="1" dirty="0"/>
              <a:t>New-</a:t>
            </a:r>
            <a:r>
              <a:rPr lang="en-US" sz="1200" b="1" dirty="0" err="1"/>
              <a:t>AzureADMSInvitation</a:t>
            </a:r>
            <a:endParaRPr lang="en-US" sz="1200" b="1" dirty="0"/>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474D6918-10D7-4F1D-8E54-2AD836D99DDA}"/>
              </a:ext>
            </a:extLst>
          </p:cNvPr>
          <p:cNvPicPr>
            <a:picLocks noChangeAspect="1"/>
          </p:cNvPicPr>
          <p:nvPr/>
        </p:nvPicPr>
        <p:blipFill>
          <a:blip r:embed="rId3"/>
          <a:stretch>
            <a:fillRect/>
          </a:stretch>
        </p:blipFill>
        <p:spPr>
          <a:xfrm>
            <a:off x="6688535" y="1371219"/>
            <a:ext cx="4589065" cy="481235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D1C7E16B-2286-4CB5-AAC0-F75E4D3D0EDA}"/>
              </a:ext>
            </a:extLst>
          </p:cNvPr>
          <p:cNvPicPr>
            <a:picLocks noChangeAspect="1"/>
          </p:cNvPicPr>
          <p:nvPr/>
        </p:nvPicPr>
        <p:blipFill>
          <a:blip r:embed="rId4"/>
          <a:stretch>
            <a:fillRect/>
          </a:stretch>
        </p:blipFill>
        <p:spPr>
          <a:xfrm>
            <a:off x="6262364" y="1690525"/>
            <a:ext cx="4924425" cy="22002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492DD17-A293-42AF-8E30-80EB8C768F8B}"/>
              </a:ext>
            </a:extLst>
          </p:cNvPr>
          <p:cNvPicPr>
            <a:picLocks noChangeAspect="1"/>
          </p:cNvPicPr>
          <p:nvPr/>
        </p:nvPicPr>
        <p:blipFill>
          <a:blip r:embed="rId5"/>
          <a:stretch>
            <a:fillRect/>
          </a:stretch>
        </p:blipFill>
        <p:spPr>
          <a:xfrm>
            <a:off x="6129013" y="4333557"/>
            <a:ext cx="5191125" cy="1619250"/>
          </a:xfrm>
          <a:prstGeom prst="rect">
            <a:avLst/>
          </a:prstGeom>
        </p:spPr>
      </p:pic>
      <p:pic>
        <p:nvPicPr>
          <p:cNvPr id="7" name="Picture 6">
            <a:extLst>
              <a:ext uri="{FF2B5EF4-FFF2-40B4-BE49-F238E27FC236}">
                <a16:creationId xmlns:a16="http://schemas.microsoft.com/office/drawing/2014/main" id="{A3368A36-5DA7-4004-9725-D989E2445B43}"/>
              </a:ext>
            </a:extLst>
          </p:cNvPr>
          <p:cNvPicPr>
            <a:picLocks noChangeAspect="1"/>
          </p:cNvPicPr>
          <p:nvPr/>
        </p:nvPicPr>
        <p:blipFill>
          <a:blip r:embed="rId6"/>
          <a:stretch>
            <a:fillRect/>
          </a:stretch>
        </p:blipFill>
        <p:spPr>
          <a:xfrm>
            <a:off x="599301" y="1371219"/>
            <a:ext cx="11735615" cy="4959912"/>
          </a:xfrm>
          <a:prstGeom prst="rect">
            <a:avLst/>
          </a:prstGeom>
        </p:spPr>
      </p:pic>
    </p:spTree>
    <p:extLst>
      <p:ext uri="{BB962C8B-B14F-4D97-AF65-F5344CB8AC3E}">
        <p14:creationId xmlns:p14="http://schemas.microsoft.com/office/powerpoint/2010/main" val="416812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wipe(left)">
                                      <p:cBhvr>
                                        <p:cTn id="7" dur="500"/>
                                        <p:tgtEl>
                                          <p:spTgt spid="6">
                                            <p:txEl>
                                              <p:pRg st="8" end="8"/>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xit" presetSubtype="0" fill="hold" nodeType="with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animEffect transition="in" filter="wipe(left)">
                                      <p:cBhvr>
                                        <p:cTn id="19" dur="500"/>
                                        <p:tgtEl>
                                          <p:spTgt spid="6">
                                            <p:txEl>
                                              <p:pRg st="9" end="9"/>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wipe(left)">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11" end="11"/>
                                            </p:txEl>
                                          </p:spTgt>
                                        </p:tgtEl>
                                        <p:attrNameLst>
                                          <p:attrName>style.visibility</p:attrName>
                                        </p:attrNameLst>
                                      </p:cBhvr>
                                      <p:to>
                                        <p:strVal val="visible"/>
                                      </p:to>
                                    </p:set>
                                    <p:animEffect transition="in" filter="wipe(left)">
                                      <p:cBhvr>
                                        <p:cTn id="32" dur="500"/>
                                        <p:tgtEl>
                                          <p:spTgt spid="6">
                                            <p:txEl>
                                              <p:pRg st="11" end="11"/>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6">
                                            <p:txEl>
                                              <p:pRg st="12" end="12"/>
                                            </p:txEl>
                                          </p:spTgt>
                                        </p:tgtEl>
                                        <p:attrNameLst>
                                          <p:attrName>style.visibility</p:attrName>
                                        </p:attrNameLst>
                                      </p:cBhvr>
                                      <p:to>
                                        <p:strVal val="visible"/>
                                      </p:to>
                                    </p:set>
                                    <p:animEffect transition="in" filter="wipe(left)">
                                      <p:cBhvr>
                                        <p:cTn id="36" dur="500"/>
                                        <p:tgtEl>
                                          <p:spTgt spid="6">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Dynamic Group Membership</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475612" y="1257432"/>
            <a:ext cx="5141688" cy="6395597"/>
          </a:xfrm>
        </p:spPr>
        <p:txBody>
          <a:bodyPr/>
          <a:lstStyle/>
          <a:p>
            <a:r>
              <a:rPr lang="en-US" sz="2800" dirty="0"/>
              <a:t>Features</a:t>
            </a:r>
          </a:p>
          <a:p>
            <a:pPr marL="466298" indent="-466298">
              <a:buFont typeface="Arial" panose="020B0604020202020204" pitchFamily="34" charset="0"/>
              <a:buChar char="•"/>
            </a:pPr>
            <a:r>
              <a:rPr lang="en-US" sz="2000" dirty="0"/>
              <a:t>Add users to</a:t>
            </a:r>
          </a:p>
          <a:p>
            <a:pPr marL="466298" indent="-466298">
              <a:buFont typeface="Arial" panose="020B0604020202020204" pitchFamily="34" charset="0"/>
              <a:buChar char="•"/>
            </a:pPr>
            <a:r>
              <a:rPr lang="en-US" sz="2000" dirty="0"/>
              <a:t>Security Groups</a:t>
            </a:r>
          </a:p>
          <a:p>
            <a:pPr marL="466298" indent="-466298">
              <a:buFont typeface="Arial" panose="020B0604020202020204" pitchFamily="34" charset="0"/>
              <a:buChar char="•"/>
            </a:pPr>
            <a:r>
              <a:rPr lang="en-US" sz="2000" dirty="0"/>
              <a:t>Office 365 Groups</a:t>
            </a:r>
          </a:p>
          <a:p>
            <a:pPr marL="466298" indent="-466298">
              <a:buFont typeface="Arial" panose="020B0604020202020204" pitchFamily="34" charset="0"/>
              <a:buChar char="•"/>
            </a:pPr>
            <a:r>
              <a:rPr lang="en-US" sz="2000" dirty="0"/>
              <a:t>Change of User or Device properties</a:t>
            </a:r>
          </a:p>
          <a:p>
            <a:r>
              <a:rPr lang="en-US" sz="2800" dirty="0"/>
              <a:t>Requirements</a:t>
            </a:r>
          </a:p>
          <a:p>
            <a:pPr marL="349724" indent="-349724">
              <a:buFont typeface="Arial" panose="020B0604020202020204" pitchFamily="34" charset="0"/>
              <a:buChar char="•"/>
            </a:pPr>
            <a:r>
              <a:rPr lang="en-US" sz="2000" dirty="0"/>
              <a:t>1 Azure AD Premium license</a:t>
            </a:r>
          </a:p>
          <a:p>
            <a:pPr marL="349724" indent="-349724">
              <a:buFont typeface="Arial" panose="020B0604020202020204" pitchFamily="34" charset="0"/>
              <a:buChar char="•"/>
            </a:pPr>
            <a:r>
              <a:rPr lang="en-US" sz="2000" dirty="0"/>
              <a:t>For Global Admin</a:t>
            </a:r>
          </a:p>
          <a:p>
            <a:pPr marL="349724" indent="-349724">
              <a:buFont typeface="Arial" panose="020B0604020202020204" pitchFamily="34" charset="0"/>
              <a:buChar char="•"/>
            </a:pPr>
            <a:r>
              <a:rPr lang="en-US" sz="2000" dirty="0"/>
              <a:t>Not required to assign users</a:t>
            </a:r>
          </a:p>
          <a:p>
            <a:pPr marL="349724" indent="-349724">
              <a:buFont typeface="Arial" panose="020B0604020202020204" pitchFamily="34" charset="0"/>
              <a:buChar char="•"/>
            </a:pPr>
            <a:endParaRPr lang="en-US" sz="2000" dirty="0"/>
          </a:p>
          <a:p>
            <a:r>
              <a:rPr lang="en-US" sz="2800" dirty="0"/>
              <a:t>Other points</a:t>
            </a:r>
            <a:endParaRPr lang="en-US" sz="2000" dirty="0"/>
          </a:p>
          <a:p>
            <a:pPr marL="349724" indent="-349724">
              <a:buFont typeface="Arial" panose="020B0604020202020204" pitchFamily="34" charset="0"/>
              <a:buChar char="•"/>
            </a:pPr>
            <a:r>
              <a:rPr lang="en-US" sz="2000" dirty="0"/>
              <a:t>Deletion and recreate - &gt; 24 hours </a:t>
            </a:r>
          </a:p>
          <a:p>
            <a:pPr marL="349724" indent="-349724">
              <a:buFont typeface="Arial" panose="020B0604020202020204" pitchFamily="34" charset="0"/>
              <a:buChar char="•"/>
            </a:pPr>
            <a:r>
              <a:rPr lang="en-US" sz="2000" dirty="0"/>
              <a:t>Group Expires 1 day after notification</a:t>
            </a:r>
          </a:p>
          <a:p>
            <a:pPr marL="349724" indent="-349724">
              <a:buFont typeface="Arial" panose="020B0604020202020204" pitchFamily="34" charset="0"/>
              <a:buChar char="•"/>
            </a:pPr>
            <a:r>
              <a:rPr lang="en-US" sz="2000" dirty="0"/>
              <a:t>Can be restored within 30 days</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43BB673A-03B6-49BA-B3C5-8FF70F272815}"/>
              </a:ext>
            </a:extLst>
          </p:cNvPr>
          <p:cNvPicPr>
            <a:picLocks noChangeAspect="1"/>
          </p:cNvPicPr>
          <p:nvPr/>
        </p:nvPicPr>
        <p:blipFill>
          <a:blip r:embed="rId3"/>
          <a:stretch>
            <a:fillRect/>
          </a:stretch>
        </p:blipFill>
        <p:spPr>
          <a:xfrm>
            <a:off x="6225120" y="1533343"/>
            <a:ext cx="5141689" cy="4527319"/>
          </a:xfrm>
          <a:prstGeom prst="rect">
            <a:avLst/>
          </a:prstGeom>
        </p:spPr>
      </p:pic>
    </p:spTree>
    <p:extLst>
      <p:ext uri="{BB962C8B-B14F-4D97-AF65-F5344CB8AC3E}">
        <p14:creationId xmlns:p14="http://schemas.microsoft.com/office/powerpoint/2010/main" val="179755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8AEC-0B91-4A68-A3C3-65B367885B16}"/>
              </a:ext>
            </a:extLst>
          </p:cNvPr>
          <p:cNvSpPr>
            <a:spLocks noGrp="1"/>
          </p:cNvSpPr>
          <p:nvPr>
            <p:ph type="title"/>
          </p:nvPr>
        </p:nvSpPr>
        <p:spPr/>
        <p:txBody>
          <a:bodyPr/>
          <a:lstStyle/>
          <a:p>
            <a:r>
              <a:rPr lang="en-US" dirty="0"/>
              <a:t>Subscription Governance</a:t>
            </a:r>
          </a:p>
        </p:txBody>
      </p:sp>
      <p:sp>
        <p:nvSpPr>
          <p:cNvPr id="3" name="Text Placeholder 2">
            <a:extLst>
              <a:ext uri="{FF2B5EF4-FFF2-40B4-BE49-F238E27FC236}">
                <a16:creationId xmlns:a16="http://schemas.microsoft.com/office/drawing/2014/main" id="{AB6A0B49-CBE7-421B-A2DE-2EEAB8F1B058}"/>
              </a:ext>
            </a:extLst>
          </p:cNvPr>
          <p:cNvSpPr>
            <a:spLocks noGrp="1"/>
          </p:cNvSpPr>
          <p:nvPr>
            <p:ph type="body" sz="quarter" idx="10"/>
          </p:nvPr>
        </p:nvSpPr>
        <p:spPr>
          <a:xfrm>
            <a:off x="274638" y="1212850"/>
            <a:ext cx="11888787" cy="4838248"/>
          </a:xfrm>
        </p:spPr>
        <p:txBody>
          <a:bodyPr/>
          <a:lstStyle/>
          <a:p>
            <a:r>
              <a:rPr lang="en-US" dirty="0"/>
              <a:t>configure Azure policies</a:t>
            </a:r>
          </a:p>
          <a:p>
            <a:r>
              <a:rPr lang="en-US" dirty="0"/>
              <a:t>configure resource locks</a:t>
            </a:r>
          </a:p>
          <a:p>
            <a:r>
              <a:rPr lang="en-US" dirty="0"/>
              <a:t>apply tags</a:t>
            </a:r>
          </a:p>
          <a:p>
            <a:r>
              <a:rPr lang="en-US" dirty="0"/>
              <a:t>create and manage resource groups o move resources o remove RGs</a:t>
            </a:r>
          </a:p>
          <a:p>
            <a:r>
              <a:rPr lang="en-US" dirty="0"/>
              <a:t>manage subscriptions</a:t>
            </a:r>
          </a:p>
          <a:p>
            <a:r>
              <a:rPr lang="en-US" dirty="0"/>
              <a:t>configure Cost Management</a:t>
            </a:r>
          </a:p>
          <a:p>
            <a:r>
              <a:rPr lang="en-US" dirty="0"/>
              <a:t>configure management groups</a:t>
            </a:r>
          </a:p>
        </p:txBody>
      </p:sp>
    </p:spTree>
    <p:extLst>
      <p:ext uri="{BB962C8B-B14F-4D97-AF65-F5344CB8AC3E}">
        <p14:creationId xmlns:p14="http://schemas.microsoft.com/office/powerpoint/2010/main" val="361648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3"/>
          <p:cNvSpPr txBox="1">
            <a:spLocks/>
          </p:cNvSpPr>
          <p:nvPr/>
        </p:nvSpPr>
        <p:spPr>
          <a:xfrm>
            <a:off x="366964" y="1212852"/>
            <a:ext cx="4500462" cy="5408611"/>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4000"/>
              </a:lnSpc>
              <a:buNone/>
            </a:pPr>
            <a:r>
              <a:rPr lang="en-US" sz="3600">
                <a:solidFill>
                  <a:schemeClr val="tx2"/>
                </a:solidFill>
              </a:rPr>
              <a:t>Purpose</a:t>
            </a:r>
          </a:p>
          <a:p>
            <a:pPr marL="0" lvl="1" indent="0" fontAlgn="ctr">
              <a:buNone/>
            </a:pPr>
            <a:r>
              <a:rPr lang="en-US" sz="2400"/>
              <a:t>Organize Multiple Azure subscriptions </a:t>
            </a:r>
          </a:p>
          <a:p>
            <a:pPr marL="567261" lvl="2" indent="-342900" fontAlgn="ctr"/>
            <a:r>
              <a:rPr lang="en-US" sz="2000"/>
              <a:t>Manage</a:t>
            </a:r>
          </a:p>
          <a:p>
            <a:pPr marL="791622" lvl="3" indent="-342900" fontAlgn="ctr"/>
            <a:r>
              <a:rPr lang="en-US" sz="1600"/>
              <a:t>Access</a:t>
            </a:r>
          </a:p>
          <a:p>
            <a:pPr marL="791622" lvl="3" indent="-342900" fontAlgn="ctr"/>
            <a:r>
              <a:rPr lang="en-US" sz="1600"/>
              <a:t>Policy</a:t>
            </a:r>
          </a:p>
          <a:p>
            <a:pPr marL="791622" lvl="3" indent="-342900" fontAlgn="ctr"/>
            <a:r>
              <a:rPr lang="en-US" sz="1600"/>
              <a:t>Costs</a:t>
            </a:r>
          </a:p>
          <a:p>
            <a:pPr marL="791622" lvl="3" indent="-342900" fontAlgn="ctr"/>
            <a:r>
              <a:rPr lang="en-US" sz="1600"/>
              <a:t>Compliance</a:t>
            </a:r>
          </a:p>
          <a:p>
            <a:pPr marL="0" lvl="1" indent="0" fontAlgn="ctr">
              <a:buNone/>
              <a:defRPr/>
            </a:pPr>
            <a:r>
              <a:rPr lang="en-US" sz="2400"/>
              <a:t>Trust with Azure AD</a:t>
            </a:r>
          </a:p>
          <a:p>
            <a:pPr marL="567261" lvl="2" indent="-342900" fontAlgn="ctr">
              <a:defRPr/>
            </a:pPr>
            <a:r>
              <a:rPr lang="en-US" sz="1600"/>
              <a:t>Trust a single Azure AD Tenant</a:t>
            </a:r>
          </a:p>
          <a:p>
            <a:pPr marL="567261" lvl="2" indent="-342900" fontAlgn="ctr">
              <a:defRPr/>
            </a:pPr>
            <a:r>
              <a:rPr lang="en-US" sz="1600" b="1"/>
              <a:t>NOTE:</a:t>
            </a:r>
            <a:r>
              <a:rPr lang="en-US" sz="1600"/>
              <a:t> Policies are NOT enforced across Azure AD Directory tenants</a:t>
            </a:r>
            <a:endParaRPr lang="en-US" sz="1600" b="1"/>
          </a:p>
          <a:p>
            <a:pPr marL="342900" lvl="1" indent="-342900" fontAlgn="ctr">
              <a:defRPr/>
            </a:pPr>
            <a:endParaRPr lang="en-US" sz="2000"/>
          </a:p>
          <a:p>
            <a:pPr marL="0" lvl="1" indent="0" fontAlgn="ctr">
              <a:buNone/>
              <a:defRPr/>
            </a:pPr>
            <a:endParaRPr lang="en-US" sz="2000">
              <a:hlinkClick r:id="" action="ppaction://noaction"/>
            </a:endParaRPr>
          </a:p>
          <a:p>
            <a:pPr marL="0" lvl="1" indent="0" fontAlgn="ctr">
              <a:buNone/>
              <a:defRPr/>
            </a:pPr>
            <a:r>
              <a:rPr lang="en-US" sz="2000">
                <a:hlinkClick r:id="" action="ppaction://noaction"/>
              </a:rPr>
              <a:t>aka.ms/Azure/</a:t>
            </a:r>
            <a:r>
              <a:rPr lang="en-US" sz="2000" err="1">
                <a:hlinkClick r:id="rId3"/>
              </a:rPr>
              <a:t>MgtGroups</a:t>
            </a:r>
            <a:r>
              <a:rPr lang="en-US" sz="2000"/>
              <a:t> </a:t>
            </a:r>
          </a:p>
          <a:p>
            <a:pPr marL="0" lvl="1" indent="0" fontAlgn="ctr">
              <a:buNone/>
              <a:defRPr/>
            </a:pPr>
            <a:r>
              <a:rPr lang="en-US" sz="1800" i="1"/>
              <a:t>Check link for current status</a:t>
            </a:r>
            <a:endParaRPr lang="en-US" sz="2000" i="1"/>
          </a:p>
        </p:txBody>
      </p:sp>
      <p:sp>
        <p:nvSpPr>
          <p:cNvPr id="10" name="Title 9"/>
          <p:cNvSpPr>
            <a:spLocks noGrp="1"/>
          </p:cNvSpPr>
          <p:nvPr>
            <p:ph type="title"/>
          </p:nvPr>
        </p:nvSpPr>
        <p:spPr/>
        <p:txBody>
          <a:bodyPr/>
          <a:lstStyle/>
          <a:p>
            <a:r>
              <a:rPr lang="en-US"/>
              <a:t>Azure Management Groups</a:t>
            </a:r>
          </a:p>
        </p:txBody>
      </p:sp>
      <p:sp>
        <p:nvSpPr>
          <p:cNvPr id="8" name="Rectangle 7">
            <a:extLst>
              <a:ext uri="{FF2B5EF4-FFF2-40B4-BE49-F238E27FC236}">
                <a16:creationId xmlns:a16="http://schemas.microsoft.com/office/drawing/2014/main" id="{540C8BC4-8242-4F54-8D58-9202EBEA8603}"/>
              </a:ext>
            </a:extLst>
          </p:cNvPr>
          <p:cNvSpPr/>
          <p:nvPr/>
        </p:nvSpPr>
        <p:spPr>
          <a:xfrm rot="1731837">
            <a:off x="10745153" y="335596"/>
            <a:ext cx="1714572" cy="341632"/>
          </a:xfrm>
          <a:prstGeom prst="rect">
            <a:avLst/>
          </a:prstGeom>
        </p:spPr>
        <p:txBody>
          <a:bodyPr wrap="none">
            <a:sp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2700000" scaled="0"/>
                </a:gradFill>
                <a:ea typeface="Segoe UI" pitchFamily="34" charset="0"/>
                <a:cs typeface="Segoe UI" pitchFamily="34" charset="0"/>
              </a:rPr>
              <a:t>Private Preview</a:t>
            </a:r>
          </a:p>
        </p:txBody>
      </p:sp>
      <p:pic>
        <p:nvPicPr>
          <p:cNvPr id="12" name="Picture 11" descr="A screenshot of a cell phone&#10;&#10;Description generated with very high confidence">
            <a:extLst>
              <a:ext uri="{FF2B5EF4-FFF2-40B4-BE49-F238E27FC236}">
                <a16:creationId xmlns:a16="http://schemas.microsoft.com/office/drawing/2014/main" id="{B42B58AA-22EF-444F-A788-BCC1F83B8DF4}"/>
              </a:ext>
            </a:extLst>
          </p:cNvPr>
          <p:cNvPicPr>
            <a:picLocks noChangeAspect="1"/>
          </p:cNvPicPr>
          <p:nvPr/>
        </p:nvPicPr>
        <p:blipFill>
          <a:blip r:embed="rId4"/>
          <a:stretch>
            <a:fillRect/>
          </a:stretch>
        </p:blipFill>
        <p:spPr>
          <a:xfrm>
            <a:off x="4786397" y="1212852"/>
            <a:ext cx="7649285" cy="5225897"/>
          </a:xfrm>
          <a:prstGeom prst="rect">
            <a:avLst/>
          </a:prstGeom>
        </p:spPr>
      </p:pic>
    </p:spTree>
    <p:extLst>
      <p:ext uri="{BB962C8B-B14F-4D97-AF65-F5344CB8AC3E}">
        <p14:creationId xmlns:p14="http://schemas.microsoft.com/office/powerpoint/2010/main" val="339218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hlinkClick r:id="rId3"/>
              </a:rPr>
              <a:t>Manage Resource Groups </a:t>
            </a:r>
            <a:r>
              <a:rPr lang="en-US" sz="4000" dirty="0"/>
              <a:t>| Move Resources </a:t>
            </a:r>
          </a:p>
        </p:txBody>
      </p:sp>
      <p:sp>
        <p:nvSpPr>
          <p:cNvPr id="6" name="Text Placeholder 5"/>
          <p:cNvSpPr>
            <a:spLocks noGrp="1"/>
          </p:cNvSpPr>
          <p:nvPr>
            <p:ph type="body" sz="quarter" idx="10"/>
          </p:nvPr>
        </p:nvSpPr>
        <p:spPr>
          <a:xfrm>
            <a:off x="599302" y="1359077"/>
            <a:ext cx="11237870" cy="4912114"/>
          </a:xfrm>
        </p:spPr>
        <p:txBody>
          <a:bodyPr/>
          <a:lstStyle/>
          <a:p>
            <a:r>
              <a:rPr lang="en-US" sz="2800" i="1" dirty="0"/>
              <a:t>Checklist:</a:t>
            </a:r>
          </a:p>
          <a:p>
            <a:pPr marL="466298" indent="-466298">
              <a:buFont typeface="Arial" panose="020B0604020202020204" pitchFamily="34" charset="0"/>
              <a:buChar char="•"/>
            </a:pPr>
            <a:r>
              <a:rPr lang="en-US" sz="2800" dirty="0"/>
              <a:t>Common Azure AD Tenant</a:t>
            </a:r>
          </a:p>
          <a:p>
            <a:pPr marL="699447" lvl="1" indent="-466298">
              <a:buFont typeface="Arial" panose="020B0604020202020204" pitchFamily="34" charset="0"/>
              <a:buChar char="•"/>
            </a:pPr>
            <a:r>
              <a:rPr lang="en-US" sz="2000" dirty="0"/>
              <a:t>If not the same</a:t>
            </a:r>
          </a:p>
          <a:p>
            <a:pPr marL="932597" lvl="2" indent="-466298">
              <a:buFont typeface="Arial" panose="020B0604020202020204" pitchFamily="34" charset="0"/>
              <a:buChar char="•"/>
            </a:pPr>
            <a:r>
              <a:rPr lang="en-US" sz="1800" dirty="0">
                <a:hlinkClick r:id="rId4"/>
              </a:rPr>
              <a:t>Transfer Ownership</a:t>
            </a:r>
            <a:endParaRPr lang="en-US" sz="1800" dirty="0"/>
          </a:p>
          <a:p>
            <a:pPr marL="932597" lvl="2" indent="-466298">
              <a:buFont typeface="Arial" panose="020B0604020202020204" pitchFamily="34" charset="0"/>
              <a:buChar char="•"/>
            </a:pPr>
            <a:r>
              <a:rPr lang="en-US" sz="1800" dirty="0">
                <a:hlinkClick r:id="rId5"/>
              </a:rPr>
              <a:t>Associate or add an Azure Subscription</a:t>
            </a:r>
            <a:endParaRPr lang="en-US" sz="1800" dirty="0"/>
          </a:p>
          <a:p>
            <a:pPr marL="466298" indent="-466298">
              <a:buFont typeface="Arial" panose="020B0604020202020204" pitchFamily="34" charset="0"/>
              <a:buChar char="•"/>
            </a:pPr>
            <a:r>
              <a:rPr lang="en-US" sz="2800" dirty="0"/>
              <a:t>Common Resource Providers</a:t>
            </a:r>
          </a:p>
          <a:p>
            <a:pPr marL="466298" indent="-466298">
              <a:buFont typeface="Arial" panose="020B0604020202020204" pitchFamily="34" charset="0"/>
              <a:buChar char="•"/>
            </a:pPr>
            <a:r>
              <a:rPr lang="en-US" sz="2800" dirty="0"/>
              <a:t>Quotas Exceeded?</a:t>
            </a:r>
          </a:p>
          <a:p>
            <a:pPr marL="466298" indent="-466298">
              <a:buFont typeface="Arial" panose="020B0604020202020204" pitchFamily="34" charset="0"/>
              <a:buChar char="•"/>
            </a:pPr>
            <a:r>
              <a:rPr lang="en-US" sz="2800" dirty="0"/>
              <a:t>Minimum Permissions</a:t>
            </a:r>
          </a:p>
          <a:p>
            <a:pPr marL="699447" lvl="1" indent="-466298">
              <a:buFont typeface="Arial" panose="020B0604020202020204" pitchFamily="34" charset="0"/>
              <a:buChar char="•"/>
            </a:pPr>
            <a:r>
              <a:rPr lang="en-US" sz="2000" dirty="0" err="1"/>
              <a:t>Microsoft.Resources</a:t>
            </a:r>
            <a:r>
              <a:rPr lang="en-US" sz="2000" dirty="0"/>
              <a:t>/subscriptions/</a:t>
            </a:r>
            <a:r>
              <a:rPr lang="en-US" sz="2000" dirty="0" err="1"/>
              <a:t>resourceGroups</a:t>
            </a:r>
            <a:r>
              <a:rPr lang="en-US" sz="2000" dirty="0"/>
              <a:t>/</a:t>
            </a:r>
            <a:r>
              <a:rPr lang="en-US" sz="2000" dirty="0" err="1"/>
              <a:t>moveResources</a:t>
            </a:r>
            <a:r>
              <a:rPr lang="en-US" sz="2000" dirty="0"/>
              <a:t>/action on the source resource group.</a:t>
            </a:r>
          </a:p>
          <a:p>
            <a:pPr marL="699447" lvl="1" indent="-466298">
              <a:buFont typeface="Arial" panose="020B0604020202020204" pitchFamily="34" charset="0"/>
              <a:buChar char="•"/>
            </a:pPr>
            <a:r>
              <a:rPr lang="en-US" sz="2000" dirty="0" err="1"/>
              <a:t>Microsoft.Resources</a:t>
            </a:r>
            <a:r>
              <a:rPr lang="en-US" sz="2000" dirty="0"/>
              <a:t>/subscriptions/</a:t>
            </a:r>
            <a:r>
              <a:rPr lang="en-US" sz="2000" dirty="0" err="1"/>
              <a:t>resourceGroups</a:t>
            </a:r>
            <a:r>
              <a:rPr lang="en-US" sz="2000" dirty="0"/>
              <a:t>/write on the destination resource group.</a:t>
            </a:r>
          </a:p>
          <a:p>
            <a:pPr marL="466298" indent="-466298">
              <a:buFont typeface="Arial" panose="020B0604020202020204" pitchFamily="34" charset="0"/>
              <a:buChar char="•"/>
            </a:pPr>
            <a:r>
              <a:rPr lang="en-US" sz="2800" dirty="0"/>
              <a:t>Limit of 800 moves, possible timeouts</a:t>
            </a:r>
          </a:p>
        </p:txBody>
      </p:sp>
    </p:spTree>
    <p:extLst>
      <p:ext uri="{BB962C8B-B14F-4D97-AF65-F5344CB8AC3E}">
        <p14:creationId xmlns:p14="http://schemas.microsoft.com/office/powerpoint/2010/main" val="320785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8E33F51-0476-4017-B072-C5D06E69DF04}"/>
              </a:ext>
            </a:extLst>
          </p:cNvPr>
          <p:cNvSpPr/>
          <p:nvPr/>
        </p:nvSpPr>
        <p:spPr>
          <a:xfrm>
            <a:off x="696136" y="6669217"/>
            <a:ext cx="7215205" cy="382308"/>
          </a:xfrm>
          <a:prstGeom prst="rect">
            <a:avLst/>
          </a:prstGeom>
        </p:spPr>
        <p:txBody>
          <a:bodyPr wrap="none">
            <a:spAutoFit/>
          </a:bodyPr>
          <a:lstStyle/>
          <a:p>
            <a:pPr defTabSz="951304"/>
            <a:r>
              <a:rPr lang="en-US" sz="1836" kern="0">
                <a:solidFill>
                  <a:srgbClr val="505050"/>
                </a:solidFill>
                <a:hlinkClick r:id="rId3"/>
              </a:rPr>
              <a:t>aka.ms/Azure/Subscriptions</a:t>
            </a:r>
            <a:r>
              <a:rPr lang="en-US" sz="1836" kern="0">
                <a:solidFill>
                  <a:srgbClr val="505050"/>
                </a:solidFill>
              </a:rPr>
              <a:t> 			</a:t>
            </a:r>
            <a:r>
              <a:rPr lang="en-US" sz="1836" kern="0">
                <a:solidFill>
                  <a:srgbClr val="505050"/>
                </a:solidFill>
                <a:hlinkClick r:id="rId4"/>
              </a:rPr>
              <a:t>aka.ms/Azure/RBAC</a:t>
            </a:r>
            <a:r>
              <a:rPr lang="en-US" sz="1836" kern="0">
                <a:solidFill>
                  <a:srgbClr val="505050"/>
                </a:solidFill>
              </a:rPr>
              <a:t> </a:t>
            </a:r>
          </a:p>
        </p:txBody>
      </p:sp>
      <p:pic>
        <p:nvPicPr>
          <p:cNvPr id="3" name="Picture 2">
            <a:extLst>
              <a:ext uri="{FF2B5EF4-FFF2-40B4-BE49-F238E27FC236}">
                <a16:creationId xmlns:a16="http://schemas.microsoft.com/office/drawing/2014/main" id="{F890A63D-7A0A-43AD-9741-15253ECC3170}"/>
              </a:ext>
            </a:extLst>
          </p:cNvPr>
          <p:cNvPicPr>
            <a:picLocks noChangeAspect="1"/>
          </p:cNvPicPr>
          <p:nvPr/>
        </p:nvPicPr>
        <p:blipFill>
          <a:blip r:embed="rId5"/>
          <a:stretch>
            <a:fillRect/>
          </a:stretch>
        </p:blipFill>
        <p:spPr>
          <a:xfrm>
            <a:off x="6382219" y="153504"/>
            <a:ext cx="5869527" cy="6515713"/>
          </a:xfrm>
          <a:prstGeom prst="rect">
            <a:avLst/>
          </a:prstGeom>
        </p:spPr>
      </p:pic>
      <p:sp>
        <p:nvSpPr>
          <p:cNvPr id="17" name="Title 16"/>
          <p:cNvSpPr>
            <a:spLocks noGrp="1"/>
          </p:cNvSpPr>
          <p:nvPr>
            <p:ph type="title"/>
          </p:nvPr>
        </p:nvSpPr>
        <p:spPr>
          <a:xfrm>
            <a:off x="600855" y="466301"/>
            <a:ext cx="11237870" cy="1946203"/>
          </a:xfrm>
        </p:spPr>
        <p:txBody>
          <a:bodyPr/>
          <a:lstStyle/>
          <a:p>
            <a:r>
              <a:rPr lang="en-US" sz="4000"/>
              <a:t>Manage Azure Subscriptions</a:t>
            </a:r>
            <a:br>
              <a:rPr lang="en-US" sz="4000"/>
            </a:br>
            <a:r>
              <a:rPr lang="en-US" sz="2800"/>
              <a:t>Administrator Permissions</a:t>
            </a:r>
            <a:br>
              <a:rPr lang="en-US" sz="4000"/>
            </a:br>
            <a:br>
              <a:rPr lang="en-US" sz="1800">
                <a:gradFill>
                  <a:gsLst>
                    <a:gs pos="1250">
                      <a:srgbClr val="1A1A1A"/>
                    </a:gs>
                    <a:gs pos="100000">
                      <a:srgbClr val="1A1A1A"/>
                    </a:gs>
                  </a:gsLst>
                  <a:lin ang="5400000" scaled="0"/>
                </a:gradFill>
              </a:rPr>
            </a:br>
            <a:endParaRPr lang="en-US" sz="4000"/>
          </a:p>
        </p:txBody>
      </p:sp>
      <p:pic>
        <p:nvPicPr>
          <p:cNvPr id="56" name="Picture 55">
            <a:extLst>
              <a:ext uri="{FF2B5EF4-FFF2-40B4-BE49-F238E27FC236}">
                <a16:creationId xmlns:a16="http://schemas.microsoft.com/office/drawing/2014/main" id="{006D68F1-3DB0-4E73-AB27-12D9F93E6FA3}"/>
              </a:ext>
            </a:extLst>
          </p:cNvPr>
          <p:cNvPicPr>
            <a:picLocks noChangeAspect="1"/>
          </p:cNvPicPr>
          <p:nvPr/>
        </p:nvPicPr>
        <p:blipFill>
          <a:blip r:embed="rId6"/>
          <a:stretch>
            <a:fillRect/>
          </a:stretch>
        </p:blipFill>
        <p:spPr>
          <a:xfrm>
            <a:off x="9773678" y="253681"/>
            <a:ext cx="2713413" cy="6488785"/>
          </a:xfrm>
          <a:prstGeom prst="rect">
            <a:avLst/>
          </a:prstGeom>
          <a:ln>
            <a:noFill/>
          </a:ln>
          <a:effectLst>
            <a:outerShdw blurRad="190500" algn="tl" rotWithShape="0">
              <a:srgbClr val="000000">
                <a:alpha val="70000"/>
              </a:srgbClr>
            </a:outerShdw>
          </a:effectLst>
        </p:spPr>
      </p:pic>
      <p:sp>
        <p:nvSpPr>
          <p:cNvPr id="57" name="Rectangle: Rounded Corners 56">
            <a:extLst>
              <a:ext uri="{FF2B5EF4-FFF2-40B4-BE49-F238E27FC236}">
                <a16:creationId xmlns:a16="http://schemas.microsoft.com/office/drawing/2014/main" id="{FC654352-0046-47F3-87A3-00581E185229}"/>
              </a:ext>
            </a:extLst>
          </p:cNvPr>
          <p:cNvSpPr/>
          <p:nvPr/>
        </p:nvSpPr>
        <p:spPr bwMode="auto">
          <a:xfrm>
            <a:off x="8985284" y="4110901"/>
            <a:ext cx="2797810" cy="163205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a:extLst>
              <a:ext uri="{FF2B5EF4-FFF2-40B4-BE49-F238E27FC236}">
                <a16:creationId xmlns:a16="http://schemas.microsoft.com/office/drawing/2014/main" id="{EA9822D3-3570-4FF0-87B8-AEB95F1AE0F5}"/>
              </a:ext>
            </a:extLst>
          </p:cNvPr>
          <p:cNvPicPr>
            <a:picLocks noChangeAspect="1"/>
          </p:cNvPicPr>
          <p:nvPr/>
        </p:nvPicPr>
        <p:blipFill>
          <a:blip r:embed="rId7"/>
          <a:stretch>
            <a:fillRect/>
          </a:stretch>
        </p:blipFill>
        <p:spPr>
          <a:xfrm>
            <a:off x="1717784" y="1818235"/>
            <a:ext cx="4046169" cy="45853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2125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up)">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xit" presetSubtype="0" fill="hold" nodeType="withEffect">
                                  <p:stCondLst>
                                    <p:cond delay="0"/>
                                  </p:stCondLst>
                                  <p:childTnLst>
                                    <p:animEffect transition="out" filter="fade">
                                      <p:cBhvr>
                                        <p:cTn id="19" dur="500"/>
                                        <p:tgtEl>
                                          <p:spTgt spid="56"/>
                                        </p:tgtEl>
                                      </p:cBhvr>
                                    </p:animEffect>
                                    <p:set>
                                      <p:cBhvr>
                                        <p:cTn id="20" dur="1" fill="hold">
                                          <p:stCondLst>
                                            <p:cond delay="499"/>
                                          </p:stCondLst>
                                        </p:cTn>
                                        <p:tgtEl>
                                          <p:spTgt spid="56"/>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7"/>
                                        </p:tgtEl>
                                      </p:cBhvr>
                                    </p:animEffect>
                                    <p:set>
                                      <p:cBhvr>
                                        <p:cTn id="23"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Azure Policies| At Subscription Scope </a:t>
            </a:r>
          </a:p>
        </p:txBody>
      </p:sp>
      <p:sp>
        <p:nvSpPr>
          <p:cNvPr id="6" name="Text Placeholder 5"/>
          <p:cNvSpPr>
            <a:spLocks noGrp="1"/>
          </p:cNvSpPr>
          <p:nvPr>
            <p:ph type="body" sz="quarter" idx="10"/>
          </p:nvPr>
        </p:nvSpPr>
        <p:spPr>
          <a:xfrm>
            <a:off x="599302" y="3497261"/>
            <a:ext cx="6050983" cy="3462486"/>
          </a:xfrm>
        </p:spPr>
        <p:txBody>
          <a:bodyPr/>
          <a:lstStyle/>
          <a:p>
            <a:pPr marL="514350" indent="-514350">
              <a:buFont typeface="+mj-lt"/>
              <a:buAutoNum type="arabicPeriod"/>
            </a:pPr>
            <a:r>
              <a:rPr lang="en-US" sz="2400" dirty="0"/>
              <a:t>Select your Scope</a:t>
            </a:r>
          </a:p>
          <a:p>
            <a:pPr marL="514350" indent="-514350">
              <a:buFont typeface="+mj-lt"/>
              <a:buAutoNum type="arabicPeriod"/>
            </a:pPr>
            <a:r>
              <a:rPr lang="en-US" sz="2400" dirty="0"/>
              <a:t>Exclusions?</a:t>
            </a:r>
          </a:p>
          <a:p>
            <a:pPr marL="514350" indent="-514350">
              <a:buFont typeface="+mj-lt"/>
              <a:buAutoNum type="arabicPeriod"/>
            </a:pPr>
            <a:r>
              <a:rPr lang="en-US" sz="2400" dirty="0"/>
              <a:t>Resource Groups</a:t>
            </a:r>
          </a:p>
          <a:p>
            <a:pPr marL="514350" indent="-514350">
              <a:buFont typeface="+mj-lt"/>
              <a:buAutoNum type="arabicPeriod"/>
            </a:pPr>
            <a:r>
              <a:rPr lang="en-US" sz="2400" dirty="0"/>
              <a:t>Filter Definitions by Types /Search</a:t>
            </a:r>
          </a:p>
          <a:p>
            <a:pPr marL="699447" lvl="1" indent="-466298">
              <a:buFont typeface="+mj-lt"/>
              <a:buAutoNum type="alphaLcPeriod"/>
            </a:pPr>
            <a:r>
              <a:rPr lang="en-US" sz="1800" dirty="0"/>
              <a:t>All</a:t>
            </a:r>
          </a:p>
          <a:p>
            <a:pPr marL="699447" lvl="1" indent="-466298">
              <a:buFont typeface="+mj-lt"/>
              <a:buAutoNum type="alphaLcPeriod"/>
            </a:pPr>
            <a:r>
              <a:rPr lang="en-US" sz="1800" dirty="0"/>
              <a:t>Custom</a:t>
            </a:r>
          </a:p>
          <a:p>
            <a:pPr marL="699447" lvl="1" indent="-466298">
              <a:buFont typeface="+mj-lt"/>
              <a:buAutoNum type="alphaLcPeriod"/>
            </a:pPr>
            <a:r>
              <a:rPr lang="en-US" sz="1800" dirty="0"/>
              <a:t>Built-in</a:t>
            </a:r>
          </a:p>
          <a:p>
            <a:pPr marL="470847" indent="-466298">
              <a:buFont typeface="+mj-lt"/>
              <a:buAutoNum type="arabicPeriod"/>
            </a:pPr>
            <a:r>
              <a:rPr lang="en-US" sz="2400" dirty="0"/>
              <a:t>Managed Identities? </a:t>
            </a:r>
            <a:r>
              <a:rPr lang="en-US" sz="2400" i="1" dirty="0"/>
              <a:t>– location</a:t>
            </a:r>
            <a:endParaRPr lang="en-US" sz="2400" dirty="0"/>
          </a:p>
          <a:p>
            <a:pPr marL="4549"/>
            <a:r>
              <a:rPr lang="en-US" sz="2400" dirty="0"/>
              <a:t>Read </a:t>
            </a:r>
            <a:r>
              <a:rPr lang="en-US" sz="2400" dirty="0">
                <a:hlinkClick r:id="rId3"/>
              </a:rPr>
              <a:t>Azure Policies</a:t>
            </a:r>
            <a:endParaRPr lang="en-US" sz="2400" dirty="0"/>
          </a:p>
        </p:txBody>
      </p:sp>
      <p:pic>
        <p:nvPicPr>
          <p:cNvPr id="1026" name="Picture 2" descr="C:\Users\mgrimes\AppData\Local\Temp\SNAGHTMLf8b167.PNG">
            <a:extLst>
              <a:ext uri="{FF2B5EF4-FFF2-40B4-BE49-F238E27FC236}">
                <a16:creationId xmlns:a16="http://schemas.microsoft.com/office/drawing/2014/main" id="{6903814C-9B40-4A64-AD3C-77F88EE05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836" y="1205623"/>
            <a:ext cx="9962653" cy="22916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mgrimes\AppData\Local\Temp\SNAGHTML100326d.PNG">
            <a:extLst>
              <a:ext uri="{FF2B5EF4-FFF2-40B4-BE49-F238E27FC236}">
                <a16:creationId xmlns:a16="http://schemas.microsoft.com/office/drawing/2014/main" id="{3E187DB5-C6AD-4F06-9809-4D6716F7CA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8291" y="1625054"/>
            <a:ext cx="5748882" cy="5186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mgrimes\AppData\Local\Temp\SNAGHTML1034ff8.PNG">
            <a:extLst>
              <a:ext uri="{FF2B5EF4-FFF2-40B4-BE49-F238E27FC236}">
                <a16:creationId xmlns:a16="http://schemas.microsoft.com/office/drawing/2014/main" id="{FF0454D5-C726-4131-9A52-4AD38C93EA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8975" y="1544051"/>
            <a:ext cx="5957022" cy="526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1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xit" presetSubtype="0" fill="hold" nodeType="withEffect">
                                  <p:stCondLst>
                                    <p:cond delay="0"/>
                                  </p:stCondLst>
                                  <p:childTnLst>
                                    <p:animEffect transition="out" filter="fade">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Useful Azure Resource Manager Commands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561384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err="1"/>
              <a:t>az</a:t>
            </a:r>
            <a:r>
              <a:rPr lang="en-US" sz="2800" dirty="0"/>
              <a:t> group update --name prod –</a:t>
            </a:r>
            <a:r>
              <a:rPr lang="en-US" sz="2800" dirty="0" err="1"/>
              <a:t>rg</a:t>
            </a:r>
            <a:r>
              <a:rPr lang="en-US" sz="2800" dirty="0"/>
              <a:t> --set </a:t>
            </a:r>
            <a:r>
              <a:rPr lang="en-US" sz="2800" dirty="0" err="1"/>
              <a:t>tags.Dept</a:t>
            </a:r>
            <a:r>
              <a:rPr lang="en-US" sz="2800" dirty="0"/>
              <a:t>=IT</a:t>
            </a:r>
          </a:p>
          <a:p>
            <a:pPr marL="514350" indent="-514350">
              <a:buFont typeface="+mj-lt"/>
              <a:buAutoNum type="arabicPeriod"/>
            </a:pPr>
            <a:r>
              <a:rPr lang="en-US" sz="2800" dirty="0" err="1"/>
              <a:t>az</a:t>
            </a:r>
            <a:r>
              <a:rPr lang="en-US" sz="2800" dirty="0"/>
              <a:t> resource tag --tags Dept=IT Environment=Test -g </a:t>
            </a:r>
            <a:r>
              <a:rPr lang="en-US" sz="2800" dirty="0" err="1"/>
              <a:t>examplegroup</a:t>
            </a:r>
            <a:r>
              <a:rPr lang="en-US" sz="2800" dirty="0"/>
              <a:t> -n </a:t>
            </a:r>
            <a:r>
              <a:rPr lang="en-US" sz="2800" dirty="0" err="1"/>
              <a:t>examplevnet</a:t>
            </a:r>
            <a:r>
              <a:rPr lang="en-US" sz="2800" dirty="0"/>
              <a:t> --resource-type "</a:t>
            </a:r>
            <a:r>
              <a:rPr lang="en-US" sz="2800" dirty="0" err="1"/>
              <a:t>Microsoft.Network</a:t>
            </a:r>
            <a:r>
              <a:rPr lang="en-US" sz="2800" dirty="0"/>
              <a:t>/</a:t>
            </a:r>
            <a:r>
              <a:rPr lang="en-US" sz="2800" dirty="0" err="1"/>
              <a:t>virtualNetworks</a:t>
            </a:r>
            <a:r>
              <a:rPr lang="en-US" sz="2800" dirty="0"/>
              <a:t>"</a:t>
            </a:r>
          </a:p>
          <a:p>
            <a:pPr marL="514350" indent="-514350">
              <a:buFont typeface="+mj-lt"/>
              <a:buAutoNum type="arabicPeriod"/>
            </a:pPr>
            <a:r>
              <a:rPr lang="en-US" sz="2800" dirty="0" err="1"/>
              <a:t>az</a:t>
            </a:r>
            <a:r>
              <a:rPr lang="en-US" sz="2800" dirty="0"/>
              <a:t> resource tag</a:t>
            </a:r>
          </a:p>
          <a:p>
            <a:pPr marL="514350" indent="-514350">
              <a:buFont typeface="+mj-lt"/>
              <a:buAutoNum type="arabicPeriod"/>
            </a:pPr>
            <a:r>
              <a:rPr lang="en-US" sz="2800" dirty="0" err="1"/>
              <a:t>az</a:t>
            </a:r>
            <a:r>
              <a:rPr lang="en-US" sz="2800" dirty="0"/>
              <a:t> policy assignment</a:t>
            </a:r>
          </a:p>
          <a:p>
            <a:pPr marL="514350" indent="-514350">
              <a:buFont typeface="+mj-lt"/>
              <a:buAutoNum type="arabicPeriod"/>
            </a:pPr>
            <a:r>
              <a:rPr lang="en-US" sz="2800" dirty="0" err="1"/>
              <a:t>az</a:t>
            </a:r>
            <a:r>
              <a:rPr lang="en-US" sz="2800" dirty="0"/>
              <a:t> tag add-value</a:t>
            </a:r>
          </a:p>
          <a:p>
            <a:pPr marL="514350" indent="-514350">
              <a:buFont typeface="+mj-lt"/>
              <a:buAutoNum type="arabicPeriod"/>
            </a:pPr>
            <a:r>
              <a:rPr lang="en-US" sz="2800" dirty="0" err="1"/>
              <a:t>az</a:t>
            </a:r>
            <a:r>
              <a:rPr lang="en-US" sz="2800" dirty="0"/>
              <a:t> group show -n </a:t>
            </a:r>
            <a:r>
              <a:rPr lang="en-US" sz="2800" dirty="0" err="1"/>
              <a:t>examplegroup</a:t>
            </a:r>
            <a:r>
              <a:rPr lang="en-US" sz="2800" dirty="0"/>
              <a:t> --query tags</a:t>
            </a:r>
          </a:p>
          <a:p>
            <a:pPr marL="514350" indent="-514350">
              <a:buFont typeface="+mj-lt"/>
              <a:buAutoNum type="arabicPeriod"/>
            </a:pPr>
            <a:r>
              <a:rPr lang="en-US" sz="2800" dirty="0" err="1"/>
              <a:t>az</a:t>
            </a:r>
            <a:r>
              <a:rPr lang="en-US" sz="2800" dirty="0"/>
              <a:t> resource show -n </a:t>
            </a:r>
            <a:r>
              <a:rPr lang="en-US" sz="2800" dirty="0" err="1"/>
              <a:t>examplevnet</a:t>
            </a:r>
            <a:r>
              <a:rPr lang="en-US" sz="2800" dirty="0"/>
              <a:t> -g </a:t>
            </a:r>
            <a:r>
              <a:rPr lang="en-US" sz="2800" dirty="0" err="1"/>
              <a:t>examplegroup</a:t>
            </a:r>
            <a:r>
              <a:rPr lang="en-US" sz="2800" dirty="0"/>
              <a:t> --resource-type "</a:t>
            </a:r>
            <a:r>
              <a:rPr lang="en-US" sz="2800" dirty="0" err="1"/>
              <a:t>Microsoft.Network</a:t>
            </a:r>
            <a:r>
              <a:rPr lang="en-US" sz="2800" dirty="0"/>
              <a:t>/</a:t>
            </a:r>
            <a:r>
              <a:rPr lang="en-US" sz="2800" dirty="0" err="1"/>
              <a:t>virtualNetworks</a:t>
            </a:r>
            <a:r>
              <a:rPr lang="en-US" sz="2800" dirty="0"/>
              <a:t>" --query tags</a:t>
            </a:r>
          </a:p>
          <a:p>
            <a:pPr marL="514350" indent="-514350">
              <a:buFont typeface="+mj-lt"/>
              <a:buAutoNum type="arabicPeriod"/>
            </a:pPr>
            <a:r>
              <a:rPr lang="en-US" sz="2800" dirty="0"/>
              <a:t>Set-</a:t>
            </a:r>
            <a:r>
              <a:rPr lang="en-US" sz="2800" dirty="0" err="1"/>
              <a:t>AzResourceGroup</a:t>
            </a:r>
            <a:r>
              <a:rPr lang="en-US" sz="2800" dirty="0"/>
              <a:t> -Tag @{} -Name </a:t>
            </a:r>
            <a:r>
              <a:rPr lang="en-US" sz="2800" dirty="0" err="1"/>
              <a:t>examplegroup</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3" name="Rectangle 2">
            <a:extLst>
              <a:ext uri="{FF2B5EF4-FFF2-40B4-BE49-F238E27FC236}">
                <a16:creationId xmlns:a16="http://schemas.microsoft.com/office/drawing/2014/main" id="{2814FB4B-B30A-4622-BFBD-B5FF216E1398}"/>
              </a:ext>
            </a:extLst>
          </p:cNvPr>
          <p:cNvSpPr/>
          <p:nvPr/>
        </p:nvSpPr>
        <p:spPr>
          <a:xfrm>
            <a:off x="8277383" y="6521931"/>
            <a:ext cx="2595775" cy="369332"/>
          </a:xfrm>
          <a:prstGeom prst="rect">
            <a:avLst/>
          </a:prstGeom>
        </p:spPr>
        <p:txBody>
          <a:bodyPr wrap="none">
            <a:spAutoFit/>
          </a:bodyPr>
          <a:lstStyle/>
          <a:p>
            <a:r>
              <a:rPr lang="en-US" dirty="0">
                <a:hlinkClick r:id="rId3"/>
              </a:rPr>
              <a:t>Manage Azure using CLI</a:t>
            </a:r>
            <a:endParaRPr lang="en-US" dirty="0"/>
          </a:p>
        </p:txBody>
      </p:sp>
      <p:sp>
        <p:nvSpPr>
          <p:cNvPr id="4" name="Rectangle 3">
            <a:extLst>
              <a:ext uri="{FF2B5EF4-FFF2-40B4-BE49-F238E27FC236}">
                <a16:creationId xmlns:a16="http://schemas.microsoft.com/office/drawing/2014/main" id="{AD9C8F42-D475-42F3-9631-0C00352D63AC}"/>
              </a:ext>
            </a:extLst>
          </p:cNvPr>
          <p:cNvSpPr/>
          <p:nvPr/>
        </p:nvSpPr>
        <p:spPr>
          <a:xfrm>
            <a:off x="8277383" y="6153418"/>
            <a:ext cx="3363485" cy="369332"/>
          </a:xfrm>
          <a:prstGeom prst="rect">
            <a:avLst/>
          </a:prstGeom>
        </p:spPr>
        <p:txBody>
          <a:bodyPr wrap="none">
            <a:spAutoFit/>
          </a:bodyPr>
          <a:lstStyle/>
          <a:p>
            <a:r>
              <a:rPr lang="en-US" dirty="0">
                <a:hlinkClick r:id="rId4"/>
              </a:rPr>
              <a:t>Manage Azure using PowerShell</a:t>
            </a:r>
            <a:endParaRPr lang="en-US" dirty="0"/>
          </a:p>
        </p:txBody>
      </p:sp>
      <p:sp>
        <p:nvSpPr>
          <p:cNvPr id="5" name="Rectangle 4">
            <a:extLst>
              <a:ext uri="{FF2B5EF4-FFF2-40B4-BE49-F238E27FC236}">
                <a16:creationId xmlns:a16="http://schemas.microsoft.com/office/drawing/2014/main" id="{8D14E803-2523-410A-8903-92C86AED5FD2}"/>
              </a:ext>
            </a:extLst>
          </p:cNvPr>
          <p:cNvSpPr/>
          <p:nvPr/>
        </p:nvSpPr>
        <p:spPr>
          <a:xfrm>
            <a:off x="8277383" y="5825669"/>
            <a:ext cx="3731342" cy="369332"/>
          </a:xfrm>
          <a:prstGeom prst="rect">
            <a:avLst/>
          </a:prstGeom>
        </p:spPr>
        <p:txBody>
          <a:bodyPr wrap="none">
            <a:spAutoFit/>
          </a:bodyPr>
          <a:lstStyle/>
          <a:p>
            <a:r>
              <a:rPr lang="en-US" dirty="0">
                <a:hlinkClick r:id="rId5"/>
              </a:rPr>
              <a:t>Use tags to organize your resources</a:t>
            </a:r>
            <a:endParaRPr lang="en-US" dirty="0"/>
          </a:p>
        </p:txBody>
      </p:sp>
    </p:spTree>
    <p:extLst>
      <p:ext uri="{BB962C8B-B14F-4D97-AF65-F5344CB8AC3E}">
        <p14:creationId xmlns:p14="http://schemas.microsoft.com/office/powerpoint/2010/main" val="233881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Enable MFA for an Azure Tenant</a:t>
            </a:r>
          </a:p>
        </p:txBody>
      </p:sp>
      <p:sp>
        <p:nvSpPr>
          <p:cNvPr id="3" name="Content Placeholder 2"/>
          <p:cNvSpPr>
            <a:spLocks noGrp="1"/>
          </p:cNvSpPr>
          <p:nvPr>
            <p:ph type="body" sz="quarter" idx="4294967295"/>
          </p:nvPr>
        </p:nvSpPr>
        <p:spPr>
          <a:xfrm>
            <a:off x="547688" y="1211263"/>
            <a:ext cx="10207053" cy="5484812"/>
          </a:xfrm>
        </p:spPr>
        <p:txBody>
          <a:bodyPr>
            <a:normAutofit/>
          </a:bodyPr>
          <a:lstStyle/>
          <a:p>
            <a:pPr marL="0" indent="0">
              <a:buNone/>
            </a:pPr>
            <a:r>
              <a:rPr lang="en-US" sz="12500" dirty="0">
                <a:hlinkClick r:id="rId3"/>
              </a:rPr>
              <a:t>Just Read This Doc!</a:t>
            </a:r>
            <a:endParaRPr lang="en-US" sz="12500" dirty="0"/>
          </a:p>
        </p:txBody>
      </p:sp>
      <p:sp>
        <p:nvSpPr>
          <p:cNvPr id="5" name="Oval 4">
            <a:extLst>
              <a:ext uri="{FF2B5EF4-FFF2-40B4-BE49-F238E27FC236}">
                <a16:creationId xmlns:a16="http://schemas.microsoft.com/office/drawing/2014/main" id="{9AB826FA-1D81-4291-9482-D4E2506AF74A}"/>
              </a:ext>
            </a:extLst>
          </p:cNvPr>
          <p:cNvSpPr/>
          <p:nvPr/>
        </p:nvSpPr>
        <p:spPr bwMode="auto">
          <a:xfrm>
            <a:off x="11546829" y="295275"/>
            <a:ext cx="249659" cy="249659"/>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Tree>
    <p:extLst>
      <p:ext uri="{BB962C8B-B14F-4D97-AF65-F5344CB8AC3E}">
        <p14:creationId xmlns:p14="http://schemas.microsoft.com/office/powerpoint/2010/main" val="172081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3"/>
            <a:ext cx="11237870" cy="996622"/>
          </a:xfrm>
        </p:spPr>
        <p:txBody>
          <a:bodyPr/>
          <a:lstStyle/>
          <a:p>
            <a:r>
              <a:rPr lang="en-US" sz="4000"/>
              <a:t>Analyze Resource Utilization and Consumption</a:t>
            </a:r>
            <a:br>
              <a:rPr lang="en-US" sz="4000"/>
            </a:br>
            <a:br>
              <a:rPr lang="en-US" sz="4000"/>
            </a:br>
            <a:br>
              <a:rPr lang="en-US" sz="4000"/>
            </a:br>
            <a:endParaRPr lang="en-US" sz="4000"/>
          </a:p>
        </p:txBody>
      </p:sp>
      <p:sp>
        <p:nvSpPr>
          <p:cNvPr id="5" name="Rectangle 4">
            <a:extLst>
              <a:ext uri="{FF2B5EF4-FFF2-40B4-BE49-F238E27FC236}">
                <a16:creationId xmlns:a16="http://schemas.microsoft.com/office/drawing/2014/main" id="{1BA0CA51-7C55-4788-8305-869423DD46E0}"/>
              </a:ext>
            </a:extLst>
          </p:cNvPr>
          <p:cNvSpPr/>
          <p:nvPr/>
        </p:nvSpPr>
        <p:spPr>
          <a:xfrm>
            <a:off x="1439218" y="6617840"/>
            <a:ext cx="9558038" cy="382308"/>
          </a:xfrm>
          <a:prstGeom prst="rect">
            <a:avLst/>
          </a:prstGeom>
        </p:spPr>
        <p:txBody>
          <a:bodyPr wrap="square">
            <a:spAutoFit/>
          </a:bodyPr>
          <a:lstStyle/>
          <a:p>
            <a:pPr defTabSz="951304">
              <a:defRPr/>
            </a:pPr>
            <a:r>
              <a:rPr lang="en-US" sz="1836" kern="0">
                <a:solidFill>
                  <a:srgbClr val="505050"/>
                </a:solidFill>
                <a:hlinkClick r:id="rId3"/>
              </a:rPr>
              <a:t>https://docs.microsoft.com/en-us/azure/monitoring-and-diagnostics/monitoring-overview</a:t>
            </a:r>
            <a:r>
              <a:rPr lang="en-US" sz="1836" kern="0">
                <a:solidFill>
                  <a:srgbClr val="505050"/>
                </a:solidFill>
              </a:rPr>
              <a:t> </a:t>
            </a:r>
          </a:p>
        </p:txBody>
      </p:sp>
      <p:pic>
        <p:nvPicPr>
          <p:cNvPr id="8" name="Picture 7">
            <a:extLst>
              <a:ext uri="{FF2B5EF4-FFF2-40B4-BE49-F238E27FC236}">
                <a16:creationId xmlns:a16="http://schemas.microsoft.com/office/drawing/2014/main" id="{8D986C6F-1481-4D59-A916-D4E044C9B5A4}"/>
              </a:ext>
            </a:extLst>
          </p:cNvPr>
          <p:cNvPicPr>
            <a:picLocks noChangeAspect="1"/>
          </p:cNvPicPr>
          <p:nvPr/>
        </p:nvPicPr>
        <p:blipFill>
          <a:blip r:embed="rId4"/>
          <a:stretch>
            <a:fillRect/>
          </a:stretch>
        </p:blipFill>
        <p:spPr>
          <a:xfrm>
            <a:off x="2333200" y="1265015"/>
            <a:ext cx="6459067" cy="5263208"/>
          </a:xfrm>
          <a:prstGeom prst="rect">
            <a:avLst/>
          </a:prstGeom>
        </p:spPr>
      </p:pic>
    </p:spTree>
    <p:extLst>
      <p:ext uri="{BB962C8B-B14F-4D97-AF65-F5344CB8AC3E}">
        <p14:creationId xmlns:p14="http://schemas.microsoft.com/office/powerpoint/2010/main" val="232392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5727576" cy="1181862"/>
          </a:xfrm>
        </p:spPr>
        <p:txBody>
          <a:bodyPr>
            <a:normAutofit fontScale="90000"/>
          </a:bodyPr>
          <a:lstStyle/>
          <a:p>
            <a:r>
              <a:rPr lang="en-US" dirty="0"/>
              <a:t>Manage Azure Identities and Governance</a:t>
            </a:r>
            <a:br>
              <a:rPr lang="en-US" dirty="0"/>
            </a:br>
            <a:r>
              <a:rPr lang="en-US" dirty="0"/>
              <a:t>15-20%</a:t>
            </a:r>
            <a:endParaRPr lang="en-AU" dirty="0"/>
          </a:p>
        </p:txBody>
      </p:sp>
      <p:sp>
        <p:nvSpPr>
          <p:cNvPr id="3" name="TextBox 2">
            <a:extLst>
              <a:ext uri="{FF2B5EF4-FFF2-40B4-BE49-F238E27FC236}">
                <a16:creationId xmlns:a16="http://schemas.microsoft.com/office/drawing/2014/main" id="{B046CE55-0DE5-440D-BBC5-4AC93A8029E4}"/>
              </a:ext>
            </a:extLst>
          </p:cNvPr>
          <p:cNvSpPr txBox="1"/>
          <p:nvPr/>
        </p:nvSpPr>
        <p:spPr>
          <a:xfrm>
            <a:off x="5066109" y="4361358"/>
            <a:ext cx="7056784" cy="1280351"/>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Manage Azure </a:t>
            </a:r>
            <a:r>
              <a:rPr lang="en-US" sz="2000" dirty="0" err="1">
                <a:latin typeface="Segoe UI Light" pitchFamily="34" charset="0"/>
              </a:rPr>
              <a:t>Azure</a:t>
            </a:r>
            <a:r>
              <a:rPr lang="en-US" sz="2000" dirty="0">
                <a:latin typeface="Segoe UI Light" pitchFamily="34" charset="0"/>
              </a:rPr>
              <a:t> AD Objects</a:t>
            </a:r>
          </a:p>
          <a:p>
            <a:pPr algn="r">
              <a:lnSpc>
                <a:spcPct val="90000"/>
              </a:lnSpc>
              <a:spcAft>
                <a:spcPts val="600"/>
              </a:spcAft>
            </a:pPr>
            <a:r>
              <a:rPr lang="en-US" sz="2000" dirty="0">
                <a:latin typeface="Segoe UI Light" pitchFamily="34" charset="0"/>
              </a:rPr>
              <a:t>Manage Role Based Access Control (RBAC)</a:t>
            </a:r>
          </a:p>
          <a:p>
            <a:pPr algn="r">
              <a:lnSpc>
                <a:spcPct val="90000"/>
              </a:lnSpc>
              <a:spcAft>
                <a:spcPts val="600"/>
              </a:spcAft>
            </a:pPr>
            <a:r>
              <a:rPr lang="en-US" sz="2000" dirty="0">
                <a:latin typeface="Segoe UI Light" pitchFamily="34" charset="0"/>
              </a:rPr>
              <a:t>Manage Subscriptions and Governance</a:t>
            </a:r>
          </a:p>
        </p:txBody>
      </p:sp>
    </p:spTree>
    <p:extLst>
      <p:ext uri="{BB962C8B-B14F-4D97-AF65-F5344CB8AC3E}">
        <p14:creationId xmlns:p14="http://schemas.microsoft.com/office/powerpoint/2010/main" val="64000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11887200" cy="1181862"/>
          </a:xfrm>
        </p:spPr>
        <p:txBody>
          <a:bodyPr>
            <a:normAutofit fontScale="90000"/>
          </a:bodyPr>
          <a:lstStyle/>
          <a:p>
            <a:r>
              <a:rPr lang="en-US" dirty="0"/>
              <a:t>Implement &amp; Manage Storage</a:t>
            </a:r>
            <a:br>
              <a:rPr lang="en-US" dirty="0"/>
            </a:br>
            <a:r>
              <a:rPr lang="en-US" dirty="0"/>
              <a:t>10-15%</a:t>
            </a:r>
            <a:endParaRPr lang="en-AU" dirty="0"/>
          </a:p>
        </p:txBody>
      </p:sp>
      <p:sp>
        <p:nvSpPr>
          <p:cNvPr id="4" name="TextBox 3">
            <a:extLst>
              <a:ext uri="{FF2B5EF4-FFF2-40B4-BE49-F238E27FC236}">
                <a16:creationId xmlns:a16="http://schemas.microsoft.com/office/drawing/2014/main" id="{003AC2FC-4AA9-45BE-87E4-EC0FBA7A1ADA}"/>
              </a:ext>
            </a:extLst>
          </p:cNvPr>
          <p:cNvSpPr txBox="1"/>
          <p:nvPr/>
        </p:nvSpPr>
        <p:spPr>
          <a:xfrm>
            <a:off x="5066109" y="4361358"/>
            <a:ext cx="7056784" cy="2342180"/>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Manage Storage Accounts</a:t>
            </a:r>
          </a:p>
          <a:p>
            <a:pPr algn="r">
              <a:lnSpc>
                <a:spcPct val="90000"/>
              </a:lnSpc>
              <a:spcAft>
                <a:spcPts val="600"/>
              </a:spcAft>
            </a:pPr>
            <a:r>
              <a:rPr lang="en-US" sz="2000" dirty="0">
                <a:latin typeface="Segoe UI Light" pitchFamily="34" charset="0"/>
              </a:rPr>
              <a:t>Manage Data in Azure Storage</a:t>
            </a:r>
          </a:p>
          <a:p>
            <a:pPr algn="r">
              <a:lnSpc>
                <a:spcPct val="90000"/>
              </a:lnSpc>
              <a:spcAft>
                <a:spcPts val="600"/>
              </a:spcAft>
            </a:pPr>
            <a:r>
              <a:rPr lang="en-US" sz="2000" dirty="0">
                <a:latin typeface="Segoe UI Light" pitchFamily="34" charset="0"/>
              </a:rPr>
              <a:t>Configure Azure Files and Azure Blob Storage</a:t>
            </a:r>
          </a:p>
          <a:p>
            <a:pPr algn="r">
              <a:lnSpc>
                <a:spcPct val="90000"/>
              </a:lnSpc>
              <a:spcAft>
                <a:spcPts val="600"/>
              </a:spcAft>
            </a:pPr>
            <a:endParaRPr lang="en-US" sz="2000" dirty="0">
              <a:latin typeface="Segoe UI Light" pitchFamily="34" charset="0"/>
            </a:endParaRPr>
          </a:p>
          <a:p>
            <a:pPr algn="r">
              <a:lnSpc>
                <a:spcPct val="90000"/>
              </a:lnSpc>
              <a:spcAft>
                <a:spcPts val="600"/>
              </a:spcAft>
            </a:pPr>
            <a:endParaRPr lang="en-US" sz="2000" dirty="0">
              <a:latin typeface="Segoe UI Light" pitchFamily="34" charset="0"/>
            </a:endParaRPr>
          </a:p>
          <a:p>
            <a:pPr algn="r">
              <a:lnSpc>
                <a:spcPct val="90000"/>
              </a:lnSpc>
              <a:spcAft>
                <a:spcPts val="600"/>
              </a:spcAft>
            </a:pPr>
            <a:endParaRPr lang="en-US" sz="2000" dirty="0">
              <a:latin typeface="Segoe UI Light" pitchFamily="34" charset="0"/>
            </a:endParaRPr>
          </a:p>
        </p:txBody>
      </p:sp>
    </p:spTree>
    <p:extLst>
      <p:ext uri="{BB962C8B-B14F-4D97-AF65-F5344CB8AC3E}">
        <p14:creationId xmlns:p14="http://schemas.microsoft.com/office/powerpoint/2010/main" val="392587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A5398-D3C7-9936-A841-8240513D0469}"/>
              </a:ext>
            </a:extLst>
          </p:cNvPr>
          <p:cNvSpPr>
            <a:spLocks noGrp="1"/>
          </p:cNvSpPr>
          <p:nvPr>
            <p:ph type="title"/>
          </p:nvPr>
        </p:nvSpPr>
        <p:spPr/>
        <p:txBody>
          <a:bodyPr/>
          <a:lstStyle/>
          <a:p>
            <a:r>
              <a:rPr lang="en-GB" dirty="0"/>
              <a:t>Service Endpoints</a:t>
            </a:r>
          </a:p>
        </p:txBody>
      </p:sp>
      <p:sp>
        <p:nvSpPr>
          <p:cNvPr id="4" name="TextBox 3">
            <a:extLst>
              <a:ext uri="{FF2B5EF4-FFF2-40B4-BE49-F238E27FC236}">
                <a16:creationId xmlns:a16="http://schemas.microsoft.com/office/drawing/2014/main" id="{EE40C3FD-6E20-256C-7F75-5B8D9760A223}"/>
              </a:ext>
            </a:extLst>
          </p:cNvPr>
          <p:cNvSpPr txBox="1"/>
          <p:nvPr/>
        </p:nvSpPr>
        <p:spPr>
          <a:xfrm>
            <a:off x="461554" y="1349829"/>
            <a:ext cx="11702649" cy="259763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Service Endpoints are used to influence the routing of an Azure IaaS service </a:t>
            </a:r>
          </a:p>
          <a:p>
            <a:pPr>
              <a:lnSpc>
                <a:spcPct val="90000"/>
              </a:lnSpc>
              <a:spcAft>
                <a:spcPts val="600"/>
              </a:spcAft>
            </a:pPr>
            <a:endParaRPr lang="en-GB"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	A Service Endpoint alters the routing of the Azure VM to connect to the Public IP of a PaaS service over the MS backbone and not the Internet.</a:t>
            </a:r>
          </a:p>
          <a:p>
            <a:pPr marL="342900" indent="-342900">
              <a:lnSpc>
                <a:spcPct val="90000"/>
              </a:lnSpc>
              <a:spcAft>
                <a:spcPts val="600"/>
              </a:spcAft>
              <a:buFont typeface="Arial" panose="020B0604020202020204" pitchFamily="34" charset="0"/>
              <a:buChar char="•"/>
            </a:pPr>
            <a:endParaRPr lang="en-GB"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This can be seen from the effective routes tab under the VM NIC.</a:t>
            </a:r>
          </a:p>
        </p:txBody>
      </p:sp>
    </p:spTree>
    <p:extLst>
      <p:ext uri="{BB962C8B-B14F-4D97-AF65-F5344CB8AC3E}">
        <p14:creationId xmlns:p14="http://schemas.microsoft.com/office/powerpoint/2010/main" val="331189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B51BB9-EE68-40C3-B958-36BF01195DB2}"/>
              </a:ext>
            </a:extLst>
          </p:cNvPr>
          <p:cNvPicPr>
            <a:picLocks noChangeAspect="1"/>
          </p:cNvPicPr>
          <p:nvPr/>
        </p:nvPicPr>
        <p:blipFill>
          <a:blip r:embed="rId3"/>
          <a:stretch>
            <a:fillRect/>
          </a:stretch>
        </p:blipFill>
        <p:spPr>
          <a:xfrm>
            <a:off x="4762908" y="2870145"/>
            <a:ext cx="7074264" cy="3746693"/>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600855" y="466301"/>
            <a:ext cx="11237870" cy="565027"/>
          </a:xfrm>
        </p:spPr>
        <p:txBody>
          <a:bodyPr/>
          <a:lstStyle/>
          <a:p>
            <a:r>
              <a:rPr lang="en-US" sz="4000" dirty="0"/>
              <a:t>Configure Network Access to Storage Accounts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578619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Require secure transfer</a:t>
            </a:r>
          </a:p>
          <a:p>
            <a:pPr marL="514350" indent="-514350">
              <a:buFont typeface="+mj-lt"/>
              <a:buAutoNum type="arabicPeriod"/>
            </a:pPr>
            <a:r>
              <a:rPr lang="en-US" sz="2800" dirty="0"/>
              <a:t>Use </a:t>
            </a:r>
            <a:r>
              <a:rPr lang="en-US" sz="2800" dirty="0">
                <a:hlinkClick r:id="rId4"/>
              </a:rPr>
              <a:t>Private Endpoints </a:t>
            </a:r>
            <a:endParaRPr lang="en-US" sz="2800" dirty="0"/>
          </a:p>
          <a:p>
            <a:pPr marL="514350" indent="-514350">
              <a:buFont typeface="+mj-lt"/>
              <a:buAutoNum type="arabicPeriod"/>
            </a:pPr>
            <a:r>
              <a:rPr lang="en-US" sz="2800" dirty="0"/>
              <a:t>Configure Service Endpoints </a:t>
            </a:r>
            <a:r>
              <a:rPr lang="en-US" sz="2800" dirty="0">
                <a:hlinkClick r:id="rId5"/>
              </a:rPr>
              <a:t>firewalls and virtual networks</a:t>
            </a:r>
            <a:endParaRPr lang="en-US" sz="2800" dirty="0"/>
          </a:p>
          <a:p>
            <a:pPr marL="514350" indent="-514350">
              <a:buFont typeface="+mj-lt"/>
              <a:buAutoNum type="arabicPeriod"/>
            </a:pPr>
            <a:r>
              <a:rPr lang="en-US" sz="2800" dirty="0">
                <a:hlinkClick r:id="rId6"/>
              </a:rPr>
              <a:t>Manage TLS</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r>
              <a:rPr lang="en-US" sz="2800" dirty="0"/>
              <a:t>Different from Service Endpoints but often confused</a:t>
            </a:r>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Tree>
    <p:extLst>
      <p:ext uri="{BB962C8B-B14F-4D97-AF65-F5344CB8AC3E}">
        <p14:creationId xmlns:p14="http://schemas.microsoft.com/office/powerpoint/2010/main" val="262630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left)">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9" end="9"/>
                                            </p:txEl>
                                          </p:spTgt>
                                        </p:tgtEl>
                                        <p:attrNameLst>
                                          <p:attrName>style.visibility</p:attrName>
                                        </p:attrNameLst>
                                      </p:cBhvr>
                                      <p:to>
                                        <p:strVal val="visible"/>
                                      </p:to>
                                    </p:set>
                                    <p:animEffect transition="in" filter="wipe(left)">
                                      <p:cBhvr>
                                        <p:cTn id="22"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Storage Tiers for Azure blobs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389029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Available Access Tiers</a:t>
            </a:r>
          </a:p>
          <a:p>
            <a:pPr marL="514350" indent="-514350">
              <a:buFont typeface="+mj-lt"/>
              <a:buAutoNum type="arabicPeriod"/>
            </a:pPr>
            <a:r>
              <a:rPr lang="en-US" sz="2800" dirty="0"/>
              <a:t>Considerations</a:t>
            </a:r>
          </a:p>
          <a:p>
            <a:pPr marL="514350" indent="-514350">
              <a:buFont typeface="+mj-lt"/>
              <a:buAutoNum type="arabicPeriod"/>
            </a:pPr>
            <a:r>
              <a:rPr lang="en-US" sz="2800" dirty="0">
                <a:hlinkClick r:id="rId3"/>
              </a:rPr>
              <a:t>Support</a:t>
            </a:r>
            <a:endParaRPr lang="en-US" sz="2800" dirty="0"/>
          </a:p>
          <a:p>
            <a:pPr marL="514350" indent="-514350">
              <a:buFont typeface="+mj-lt"/>
              <a:buAutoNum type="arabicPeriod"/>
            </a:pPr>
            <a:r>
              <a:rPr lang="en-US" sz="2800" dirty="0">
                <a:hlinkClick r:id="rId4"/>
              </a:rPr>
              <a:t>Automate access tiers</a:t>
            </a:r>
            <a:r>
              <a:rPr lang="en-US" sz="2800" dirty="0"/>
              <a:t> lifecycle</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E6A5973-059F-4279-B5A4-B8B82C7A728A}"/>
              </a:ext>
            </a:extLst>
          </p:cNvPr>
          <p:cNvSpPr txBox="1"/>
          <p:nvPr/>
        </p:nvSpPr>
        <p:spPr>
          <a:xfrm>
            <a:off x="207817" y="5890598"/>
            <a:ext cx="8512081" cy="369332"/>
          </a:xfrm>
          <a:prstGeom prst="rect">
            <a:avLst/>
          </a:prstGeom>
          <a:noFill/>
        </p:spPr>
        <p:txBody>
          <a:bodyPr wrap="square">
            <a:spAutoFit/>
          </a:bodyPr>
          <a:lstStyle/>
          <a:p>
            <a:r>
              <a:rPr lang="en-US" dirty="0">
                <a:hlinkClick r:id="rId5"/>
              </a:rPr>
              <a:t>https://docs.microsoft.com/en-us/azure/storage/blobs/storage-blob-storage-tiers</a:t>
            </a:r>
            <a:r>
              <a:rPr lang="en-US" dirty="0"/>
              <a:t> </a:t>
            </a:r>
          </a:p>
        </p:txBody>
      </p:sp>
      <p:pic>
        <p:nvPicPr>
          <p:cNvPr id="5" name="Picture 4">
            <a:extLst>
              <a:ext uri="{FF2B5EF4-FFF2-40B4-BE49-F238E27FC236}">
                <a16:creationId xmlns:a16="http://schemas.microsoft.com/office/drawing/2014/main" id="{D7192200-439B-4BA9-9046-70D9CD37D05E}"/>
              </a:ext>
            </a:extLst>
          </p:cNvPr>
          <p:cNvPicPr>
            <a:picLocks noChangeAspect="1"/>
          </p:cNvPicPr>
          <p:nvPr/>
        </p:nvPicPr>
        <p:blipFill>
          <a:blip r:embed="rId6"/>
          <a:stretch>
            <a:fillRect/>
          </a:stretch>
        </p:blipFill>
        <p:spPr>
          <a:xfrm>
            <a:off x="6368422" y="1272809"/>
            <a:ext cx="5324799" cy="4448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wipe(left)">
                                      <p:cBhvr>
                                        <p:cTn id="16"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Create Azure File Sync Service</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504138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Need Azure File Share - </a:t>
            </a:r>
            <a:r>
              <a:rPr lang="en-US" sz="2800" dirty="0" err="1"/>
              <a:t>prereq</a:t>
            </a:r>
            <a:endParaRPr lang="en-US" sz="2800" dirty="0"/>
          </a:p>
          <a:p>
            <a:pPr marL="514350" indent="-514350">
              <a:buFont typeface="+mj-lt"/>
              <a:buAutoNum type="arabicPeriod"/>
            </a:pPr>
            <a:r>
              <a:rPr lang="en-US" sz="2800" dirty="0"/>
              <a:t>Prepare Windows Server</a:t>
            </a:r>
          </a:p>
          <a:p>
            <a:pPr marL="514350" indent="-514350">
              <a:buFont typeface="+mj-lt"/>
              <a:buAutoNum type="arabicPeriod"/>
            </a:pPr>
            <a:r>
              <a:rPr lang="en-US" sz="2800" dirty="0"/>
              <a:t>Deploy the Storage Sync Service</a:t>
            </a:r>
          </a:p>
          <a:p>
            <a:pPr marL="514350" indent="-514350">
              <a:buFont typeface="+mj-lt"/>
              <a:buAutoNum type="arabicPeriod"/>
            </a:pPr>
            <a:r>
              <a:rPr lang="en-US" sz="2800" dirty="0"/>
              <a:t>Install the Azure File Sync Agent</a:t>
            </a:r>
          </a:p>
          <a:p>
            <a:pPr marL="514350" indent="-514350">
              <a:buFont typeface="+mj-lt"/>
              <a:buAutoNum type="arabicPeriod"/>
            </a:pPr>
            <a:r>
              <a:rPr lang="en-US" sz="2800" dirty="0"/>
              <a:t>Register Server with Service</a:t>
            </a:r>
          </a:p>
          <a:p>
            <a:pPr marL="514350" indent="-514350">
              <a:buFont typeface="+mj-lt"/>
              <a:buAutoNum type="arabicPeriod"/>
            </a:pPr>
            <a:r>
              <a:rPr lang="en-US" sz="2800" dirty="0"/>
              <a:t>Create an </a:t>
            </a:r>
            <a:r>
              <a:rPr lang="en-US" sz="2800" dirty="0">
                <a:hlinkClick r:id="rId3"/>
              </a:rPr>
              <a:t>Azure Sync Group</a:t>
            </a:r>
            <a:endParaRPr lang="en-US" sz="2800" dirty="0"/>
          </a:p>
          <a:p>
            <a:pPr marL="514350" indent="-514350">
              <a:buFont typeface="+mj-lt"/>
              <a:buAutoNum type="arabicPeriod"/>
            </a:pPr>
            <a:r>
              <a:rPr lang="en-US" sz="2800" dirty="0"/>
              <a:t>Create Server Endpoint</a:t>
            </a:r>
          </a:p>
          <a:p>
            <a:pPr marL="742950" lvl="1" indent="-514350">
              <a:buFont typeface="+mj-lt"/>
              <a:buAutoNum type="arabicPeriod"/>
            </a:pPr>
            <a:r>
              <a:rPr lang="en-US" sz="2000" dirty="0"/>
              <a:t>Define paths from local server to sync</a:t>
            </a:r>
          </a:p>
          <a:p>
            <a:pPr marL="742950" lvl="1" indent="-514350">
              <a:buFont typeface="+mj-lt"/>
              <a:buAutoNum type="arabicPeriod"/>
            </a:pPr>
            <a:r>
              <a:rPr lang="en-US" sz="2000" dirty="0"/>
              <a:t>Define Azure File share to target replication</a:t>
            </a:r>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3" name="Rectangle 2">
            <a:extLst>
              <a:ext uri="{FF2B5EF4-FFF2-40B4-BE49-F238E27FC236}">
                <a16:creationId xmlns:a16="http://schemas.microsoft.com/office/drawing/2014/main" id="{2814FB4B-B30A-4622-BFBD-B5FF216E1398}"/>
              </a:ext>
            </a:extLst>
          </p:cNvPr>
          <p:cNvSpPr/>
          <p:nvPr/>
        </p:nvSpPr>
        <p:spPr>
          <a:xfrm>
            <a:off x="9405416" y="6528224"/>
            <a:ext cx="2431756" cy="369332"/>
          </a:xfrm>
          <a:prstGeom prst="rect">
            <a:avLst/>
          </a:prstGeom>
        </p:spPr>
        <p:txBody>
          <a:bodyPr wrap="none">
            <a:spAutoFit/>
          </a:bodyPr>
          <a:lstStyle/>
          <a:p>
            <a:r>
              <a:rPr lang="en-US">
                <a:hlinkClick r:id="rId4"/>
              </a:rPr>
              <a:t>Deploy Azure File Sync</a:t>
            </a:r>
            <a:endParaRPr lang="en-US"/>
          </a:p>
        </p:txBody>
      </p:sp>
    </p:spTree>
    <p:extLst>
      <p:ext uri="{BB962C8B-B14F-4D97-AF65-F5344CB8AC3E}">
        <p14:creationId xmlns:p14="http://schemas.microsoft.com/office/powerpoint/2010/main" val="1436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2"/>
            <a:ext cx="11237870" cy="853369"/>
          </a:xfrm>
        </p:spPr>
        <p:txBody>
          <a:bodyPr/>
          <a:lstStyle/>
          <a:p>
            <a:r>
              <a:rPr lang="en-US"/>
              <a:t>Configure Azure Files | Azure File Sync</a:t>
            </a:r>
            <a:br>
              <a:rPr lang="en-US"/>
            </a:br>
            <a:br>
              <a:rPr lang="en-US"/>
            </a:br>
            <a:br>
              <a:rPr lang="en-US"/>
            </a:br>
            <a:endParaRPr lang="en-US"/>
          </a:p>
        </p:txBody>
      </p:sp>
      <p:sp>
        <p:nvSpPr>
          <p:cNvPr id="6" name="Text Placeholder 5"/>
          <p:cNvSpPr>
            <a:spLocks noGrp="1"/>
          </p:cNvSpPr>
          <p:nvPr>
            <p:ph type="body" sz="quarter" idx="10"/>
          </p:nvPr>
        </p:nvSpPr>
        <p:spPr>
          <a:xfrm>
            <a:off x="597749" y="1319671"/>
            <a:ext cx="11237870" cy="5176802"/>
          </a:xfrm>
        </p:spPr>
        <p:txBody>
          <a:bodyPr/>
          <a:lstStyle/>
          <a:p>
            <a:r>
              <a:rPr lang="en-US" sz="2800" dirty="0"/>
              <a:t>Azure File Sync Service</a:t>
            </a:r>
          </a:p>
          <a:p>
            <a:r>
              <a:rPr lang="en-US" sz="2800" dirty="0"/>
              <a:t>Supported on</a:t>
            </a:r>
          </a:p>
          <a:p>
            <a:pPr marL="699447" lvl="1" indent="-466298">
              <a:buFont typeface="Arial" panose="020B0604020202020204" pitchFamily="34" charset="0"/>
              <a:buChar char="•"/>
            </a:pPr>
            <a:r>
              <a:rPr lang="en-US" sz="2000" dirty="0"/>
              <a:t>Windows Server 2012R2/16/19/22</a:t>
            </a:r>
          </a:p>
          <a:p>
            <a:pPr marL="699447" lvl="1" indent="-466298">
              <a:buFont typeface="Arial" panose="020B0604020202020204" pitchFamily="34" charset="0"/>
              <a:buChar char="•"/>
            </a:pPr>
            <a:r>
              <a:rPr lang="en-US" sz="2000" dirty="0"/>
              <a:t>NTFS Volumes/Compression</a:t>
            </a:r>
          </a:p>
          <a:p>
            <a:pPr marL="699447" lvl="1" indent="-466298">
              <a:buFont typeface="Arial" panose="020B0604020202020204" pitchFamily="34" charset="0"/>
              <a:buChar char="•"/>
            </a:pPr>
            <a:r>
              <a:rPr lang="en-US" sz="2000" dirty="0"/>
              <a:t>DFS with 1.2 Agent</a:t>
            </a:r>
          </a:p>
          <a:p>
            <a:pPr marL="699447" lvl="1" indent="-466298">
              <a:buFont typeface="Arial" panose="020B0604020202020204" pitchFamily="34" charset="0"/>
              <a:buChar char="•"/>
            </a:pPr>
            <a:r>
              <a:rPr lang="en-US" sz="2000" dirty="0" err="1"/>
              <a:t>Bitlocker</a:t>
            </a:r>
            <a:r>
              <a:rPr lang="en-US" sz="2000" dirty="0"/>
              <a:t>, AIP, AAD RMS, </a:t>
            </a:r>
          </a:p>
          <a:p>
            <a:r>
              <a:rPr lang="en-US" sz="2800" dirty="0"/>
              <a:t>NOT supported</a:t>
            </a:r>
          </a:p>
          <a:p>
            <a:pPr marL="699447" lvl="1" indent="-466298">
              <a:buFont typeface="Arial" panose="020B0604020202020204" pitchFamily="34" charset="0"/>
              <a:buChar char="•"/>
            </a:pPr>
            <a:r>
              <a:rPr lang="en-US" sz="2000" dirty="0"/>
              <a:t>Other file systems period</a:t>
            </a:r>
          </a:p>
          <a:p>
            <a:pPr marL="699447" lvl="1" indent="-466298">
              <a:buFont typeface="Arial" panose="020B0604020202020204" pitchFamily="34" charset="0"/>
              <a:buChar char="•"/>
            </a:pPr>
            <a:r>
              <a:rPr lang="en-US" sz="2000" dirty="0" err="1"/>
              <a:t>Sysprep</a:t>
            </a:r>
            <a:endParaRPr lang="en-US" sz="2000" dirty="0"/>
          </a:p>
          <a:p>
            <a:pPr marL="699447" lvl="1" indent="-466298">
              <a:buFont typeface="Arial" panose="020B0604020202020204" pitchFamily="34" charset="0"/>
              <a:buChar char="•"/>
            </a:pPr>
            <a:r>
              <a:rPr lang="en-US" sz="2000" dirty="0"/>
              <a:t>NTFS EFS</a:t>
            </a:r>
          </a:p>
          <a:p>
            <a:pPr marL="699447" lvl="1" indent="-466298">
              <a:buFont typeface="Arial" panose="020B0604020202020204" pitchFamily="34" charset="0"/>
              <a:buChar char="•"/>
            </a:pPr>
            <a:r>
              <a:rPr lang="en-US" sz="2000" dirty="0"/>
              <a:t>No Other HSM</a:t>
            </a:r>
          </a:p>
          <a:p>
            <a:r>
              <a:rPr lang="en-US" sz="2800" dirty="0"/>
              <a:t>Azure Sync Group</a:t>
            </a:r>
          </a:p>
          <a:p>
            <a:pPr marL="466298" indent="-466298">
              <a:buFont typeface="Arial" panose="020B0604020202020204" pitchFamily="34" charset="0"/>
              <a:buChar char="•"/>
            </a:pPr>
            <a:r>
              <a:rPr lang="en-US" sz="2000" dirty="0"/>
              <a:t>Defines Sync Topology for set of files</a:t>
            </a:r>
          </a:p>
        </p:txBody>
      </p:sp>
      <p:sp>
        <p:nvSpPr>
          <p:cNvPr id="4" name="Rectangle 3">
            <a:extLst>
              <a:ext uri="{FF2B5EF4-FFF2-40B4-BE49-F238E27FC236}">
                <a16:creationId xmlns:a16="http://schemas.microsoft.com/office/drawing/2014/main" id="{37C90E95-6105-4FA6-9687-F780DF63A4DC}"/>
              </a:ext>
            </a:extLst>
          </p:cNvPr>
          <p:cNvSpPr/>
          <p:nvPr/>
        </p:nvSpPr>
        <p:spPr>
          <a:xfrm>
            <a:off x="7493735" y="6505358"/>
            <a:ext cx="4790996" cy="382308"/>
          </a:xfrm>
          <a:prstGeom prst="rect">
            <a:avLst/>
          </a:prstGeom>
        </p:spPr>
        <p:txBody>
          <a:bodyPr wrap="square">
            <a:spAutoFit/>
          </a:bodyPr>
          <a:lstStyle/>
          <a:p>
            <a:r>
              <a:rPr lang="en-US" sz="1836">
                <a:hlinkClick r:id="rId3"/>
              </a:rPr>
              <a:t>aka.ms/azure/files</a:t>
            </a:r>
            <a:r>
              <a:rPr lang="en-US" sz="1836"/>
              <a:t>     </a:t>
            </a:r>
            <a:r>
              <a:rPr lang="en-US" sz="1836">
                <a:hlinkClick r:id="rId4"/>
              </a:rPr>
              <a:t>Deploy Azure File Sync</a:t>
            </a:r>
            <a:r>
              <a:rPr lang="en-US" sz="1836"/>
              <a:t> </a:t>
            </a:r>
          </a:p>
        </p:txBody>
      </p:sp>
      <p:pic>
        <p:nvPicPr>
          <p:cNvPr id="2" name="Picture 1">
            <a:extLst>
              <a:ext uri="{FF2B5EF4-FFF2-40B4-BE49-F238E27FC236}">
                <a16:creationId xmlns:a16="http://schemas.microsoft.com/office/drawing/2014/main" id="{ECA61130-ED65-40C8-B6E9-5A954571BF62}"/>
              </a:ext>
            </a:extLst>
          </p:cNvPr>
          <p:cNvPicPr>
            <a:picLocks noChangeAspect="1"/>
          </p:cNvPicPr>
          <p:nvPr/>
        </p:nvPicPr>
        <p:blipFill>
          <a:blip r:embed="rId5"/>
          <a:stretch>
            <a:fillRect/>
          </a:stretch>
        </p:blipFill>
        <p:spPr>
          <a:xfrm>
            <a:off x="5052320" y="1741046"/>
            <a:ext cx="6847092" cy="4218014"/>
          </a:xfrm>
          <a:prstGeom prst="rect">
            <a:avLst/>
          </a:prstGeom>
        </p:spPr>
      </p:pic>
    </p:spTree>
    <p:extLst>
      <p:ext uri="{BB962C8B-B14F-4D97-AF65-F5344CB8AC3E}">
        <p14:creationId xmlns:p14="http://schemas.microsoft.com/office/powerpoint/2010/main" val="23970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878930"/>
          </a:xfrm>
        </p:spPr>
        <p:txBody>
          <a:bodyPr/>
          <a:lstStyle/>
          <a:p>
            <a:r>
              <a:rPr lang="en-US" dirty="0"/>
              <a:t>Data Transfer Services</a:t>
            </a:r>
          </a:p>
        </p:txBody>
      </p:sp>
      <p:sp>
        <p:nvSpPr>
          <p:cNvPr id="6" name="Text Placeholder 5"/>
          <p:cNvSpPr>
            <a:spLocks noGrp="1"/>
          </p:cNvSpPr>
          <p:nvPr>
            <p:ph type="body" sz="quarter" idx="10"/>
          </p:nvPr>
        </p:nvSpPr>
        <p:spPr>
          <a:xfrm>
            <a:off x="599302" y="1553160"/>
            <a:ext cx="5230350" cy="5029069"/>
          </a:xfrm>
        </p:spPr>
        <p:txBody>
          <a:bodyPr/>
          <a:lstStyle/>
          <a:p>
            <a:r>
              <a:rPr lang="en-US" sz="3200" dirty="0"/>
              <a:t>Shippable Devices</a:t>
            </a:r>
          </a:p>
          <a:p>
            <a:pPr marL="342900" indent="-342900">
              <a:buFont typeface="Arial" panose="020B0604020202020204" pitchFamily="34" charset="0"/>
              <a:buChar char="•"/>
            </a:pPr>
            <a:r>
              <a:rPr lang="en-US" sz="2800" dirty="0"/>
              <a:t>Data Box Disk | 100GB -50TB</a:t>
            </a:r>
          </a:p>
          <a:p>
            <a:pPr marL="342900" indent="-342900">
              <a:buFont typeface="Arial" panose="020B0604020202020204" pitchFamily="34" charset="0"/>
              <a:buChar char="•"/>
            </a:pPr>
            <a:r>
              <a:rPr lang="en-US" sz="2800" dirty="0"/>
              <a:t>Data Box | 50-500TB</a:t>
            </a:r>
          </a:p>
          <a:p>
            <a:pPr marL="342900" indent="-342900">
              <a:buFont typeface="Arial" panose="020B0604020202020204" pitchFamily="34" charset="0"/>
              <a:buChar char="•"/>
            </a:pPr>
            <a:r>
              <a:rPr lang="en-US" sz="2800" dirty="0"/>
              <a:t>Data Box Heavy | 500TB+</a:t>
            </a:r>
          </a:p>
          <a:p>
            <a:endParaRPr lang="en-US" sz="3200" dirty="0"/>
          </a:p>
          <a:p>
            <a:r>
              <a:rPr lang="en-US" sz="3200" dirty="0"/>
              <a:t>Network Transfer</a:t>
            </a:r>
          </a:p>
          <a:p>
            <a:pPr marL="457200" indent="-457200">
              <a:buFont typeface="Arial" panose="020B0604020202020204" pitchFamily="34" charset="0"/>
              <a:buChar char="•"/>
            </a:pPr>
            <a:r>
              <a:rPr lang="en-US" sz="2800" dirty="0"/>
              <a:t>Storage Explorer</a:t>
            </a:r>
          </a:p>
          <a:p>
            <a:pPr marL="457200" indent="-457200">
              <a:buFont typeface="Arial" panose="020B0604020202020204" pitchFamily="34" charset="0"/>
              <a:buChar char="•"/>
            </a:pPr>
            <a:r>
              <a:rPr lang="en-US" sz="2800" dirty="0"/>
              <a:t>Scripted e.g. AZCOPY</a:t>
            </a:r>
          </a:p>
          <a:p>
            <a:pPr marL="457200" indent="-457200">
              <a:buFont typeface="Arial" panose="020B0604020202020204" pitchFamily="34" charset="0"/>
              <a:buChar char="•"/>
            </a:pPr>
            <a:r>
              <a:rPr lang="en-US" sz="2800" dirty="0"/>
              <a:t>Azure </a:t>
            </a:r>
            <a:r>
              <a:rPr lang="en-US" sz="2800" dirty="0" err="1"/>
              <a:t>DataFactory</a:t>
            </a:r>
            <a:r>
              <a:rPr lang="en-US" sz="2800" dirty="0"/>
              <a:t> - pipeline</a:t>
            </a:r>
          </a:p>
          <a:p>
            <a:pPr marL="457200" indent="-457200">
              <a:buFont typeface="Arial" panose="020B0604020202020204" pitchFamily="34" charset="0"/>
              <a:buChar char="•"/>
            </a:pPr>
            <a:endParaRPr lang="en-US" sz="2800" dirty="0"/>
          </a:p>
        </p:txBody>
      </p:sp>
      <p:sp>
        <p:nvSpPr>
          <p:cNvPr id="2" name="Rectangle 1">
            <a:extLst>
              <a:ext uri="{FF2B5EF4-FFF2-40B4-BE49-F238E27FC236}">
                <a16:creationId xmlns:a16="http://schemas.microsoft.com/office/drawing/2014/main" id="{170E13FA-E351-4AA2-93DE-AF1F11FA9672}"/>
              </a:ext>
            </a:extLst>
          </p:cNvPr>
          <p:cNvSpPr/>
          <p:nvPr/>
        </p:nvSpPr>
        <p:spPr>
          <a:xfrm>
            <a:off x="8665159" y="1182908"/>
            <a:ext cx="3769084" cy="374846"/>
          </a:xfrm>
          <a:prstGeom prst="rect">
            <a:avLst/>
          </a:prstGeom>
        </p:spPr>
        <p:txBody>
          <a:bodyPr wrap="square">
            <a:spAutoFit/>
          </a:bodyPr>
          <a:lstStyle/>
          <a:p>
            <a:r>
              <a:rPr lang="en-US" sz="1836" dirty="0">
                <a:hlinkClick r:id="rId3"/>
              </a:rPr>
              <a:t>Choose Solution </a:t>
            </a:r>
            <a:endParaRPr lang="en-US" sz="1836" dirty="0"/>
          </a:p>
        </p:txBody>
      </p:sp>
      <p:sp>
        <p:nvSpPr>
          <p:cNvPr id="4" name="Rectangle 3">
            <a:extLst>
              <a:ext uri="{FF2B5EF4-FFF2-40B4-BE49-F238E27FC236}">
                <a16:creationId xmlns:a16="http://schemas.microsoft.com/office/drawing/2014/main" id="{1AC6A7FE-6E27-4713-A039-47AFD4AA43E4}"/>
              </a:ext>
            </a:extLst>
          </p:cNvPr>
          <p:cNvSpPr/>
          <p:nvPr/>
        </p:nvSpPr>
        <p:spPr>
          <a:xfrm>
            <a:off x="722313" y="6212897"/>
            <a:ext cx="6216650" cy="461665"/>
          </a:xfrm>
          <a:prstGeom prst="rect">
            <a:avLst/>
          </a:prstGeom>
        </p:spPr>
        <p:txBody>
          <a:bodyPr>
            <a:spAutoFit/>
          </a:bodyPr>
          <a:lstStyle/>
          <a:p>
            <a:r>
              <a:rPr lang="en-US" sz="2400" dirty="0">
                <a:hlinkClick r:id="rId4"/>
              </a:rPr>
              <a:t>Read Selecting a Data Transfer Solution</a:t>
            </a:r>
            <a:endParaRPr lang="en-US" sz="2400" dirty="0"/>
          </a:p>
        </p:txBody>
      </p:sp>
    </p:spTree>
    <p:extLst>
      <p:ext uri="{BB962C8B-B14F-4D97-AF65-F5344CB8AC3E}">
        <p14:creationId xmlns:p14="http://schemas.microsoft.com/office/powerpoint/2010/main" val="293008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878930"/>
          </a:xfrm>
        </p:spPr>
        <p:txBody>
          <a:bodyPr/>
          <a:lstStyle/>
          <a:p>
            <a:r>
              <a:rPr lang="en-US"/>
              <a:t>Import and Export Data to Azure</a:t>
            </a:r>
            <a:br>
              <a:rPr lang="en-US"/>
            </a:br>
            <a:r>
              <a:rPr lang="en-US" sz="2040"/>
              <a:t> </a:t>
            </a:r>
            <a:endParaRPr lang="en-US"/>
          </a:p>
        </p:txBody>
      </p:sp>
      <p:sp>
        <p:nvSpPr>
          <p:cNvPr id="6" name="Text Placeholder 5"/>
          <p:cNvSpPr>
            <a:spLocks noGrp="1"/>
          </p:cNvSpPr>
          <p:nvPr>
            <p:ph type="body" sz="quarter" idx="10"/>
          </p:nvPr>
        </p:nvSpPr>
        <p:spPr>
          <a:xfrm>
            <a:off x="599302" y="1553160"/>
            <a:ext cx="5230350" cy="5053691"/>
          </a:xfrm>
        </p:spPr>
        <p:txBody>
          <a:bodyPr/>
          <a:lstStyle/>
          <a:p>
            <a:r>
              <a:rPr lang="en-US" sz="2400" dirty="0"/>
              <a:t>Azure Blob </a:t>
            </a:r>
            <a:r>
              <a:rPr lang="en-US" sz="2400" b="1" dirty="0"/>
              <a:t>to disk drives</a:t>
            </a:r>
          </a:p>
          <a:p>
            <a:r>
              <a:rPr lang="en-US" sz="2400" dirty="0"/>
              <a:t>Ship drives to Azure</a:t>
            </a:r>
          </a:p>
          <a:p>
            <a:r>
              <a:rPr lang="en-US" sz="2400" dirty="0" err="1"/>
              <a:t>bitlockered</a:t>
            </a:r>
            <a:endParaRPr lang="en-US" sz="2400" dirty="0"/>
          </a:p>
          <a:p>
            <a:r>
              <a:rPr lang="en-US" sz="2400" dirty="0"/>
              <a:t>Or from blobs to on-premises disks</a:t>
            </a:r>
          </a:p>
          <a:p>
            <a:r>
              <a:rPr lang="en-US" sz="2400" dirty="0"/>
              <a:t>Use Cases</a:t>
            </a:r>
          </a:p>
          <a:p>
            <a:pPr marL="514350" lvl="1" indent="-285750">
              <a:buFont typeface="Arial" panose="020B0604020202020204" pitchFamily="34" charset="0"/>
              <a:buChar char="•"/>
            </a:pPr>
            <a:r>
              <a:rPr lang="en-US" sz="2000" dirty="0"/>
              <a:t>Data migration to the cloud</a:t>
            </a:r>
          </a:p>
          <a:p>
            <a:pPr marL="514350" lvl="1" indent="-285750">
              <a:buFont typeface="Arial" panose="020B0604020202020204" pitchFamily="34" charset="0"/>
              <a:buChar char="•"/>
            </a:pPr>
            <a:r>
              <a:rPr lang="en-US" sz="2000" dirty="0"/>
              <a:t>Content distribution</a:t>
            </a:r>
          </a:p>
          <a:p>
            <a:pPr marL="514350" lvl="1" indent="-285750">
              <a:buFont typeface="Arial" panose="020B0604020202020204" pitchFamily="34" charset="0"/>
              <a:buChar char="•"/>
            </a:pPr>
            <a:r>
              <a:rPr lang="en-US" sz="2000" dirty="0"/>
              <a:t>Backup</a:t>
            </a:r>
          </a:p>
          <a:p>
            <a:pPr marL="514350" lvl="1" indent="-285750">
              <a:buFont typeface="Arial" panose="020B0604020202020204" pitchFamily="34" charset="0"/>
              <a:buChar char="•"/>
            </a:pPr>
            <a:r>
              <a:rPr lang="en-US" sz="2000" dirty="0"/>
              <a:t>Data recovery</a:t>
            </a:r>
          </a:p>
          <a:p>
            <a:pPr marL="514350" lvl="1" indent="-285750">
              <a:buFont typeface="Arial" panose="020B0604020202020204" pitchFamily="34" charset="0"/>
              <a:buChar char="•"/>
            </a:pPr>
            <a:endParaRPr lang="en-US" sz="2000" dirty="0"/>
          </a:p>
          <a:p>
            <a:pPr lvl="1"/>
            <a:r>
              <a:rPr lang="en-US" sz="2400" b="1" dirty="0" err="1">
                <a:latin typeface="+mj-lt"/>
              </a:rPr>
              <a:t>WAImportExport</a:t>
            </a:r>
            <a:r>
              <a:rPr lang="en-US" sz="2400" dirty="0">
                <a:latin typeface="+mj-lt"/>
              </a:rPr>
              <a:t> tool – cmd</a:t>
            </a:r>
          </a:p>
          <a:p>
            <a:pPr marL="514350" lvl="1" indent="-285750">
              <a:buFont typeface="Arial" panose="020B0604020202020204" pitchFamily="34" charset="0"/>
              <a:buChar char="•"/>
            </a:pPr>
            <a:r>
              <a:rPr lang="en-US" sz="2000" dirty="0"/>
              <a:t>V1 -  use for blob storage</a:t>
            </a:r>
          </a:p>
          <a:p>
            <a:pPr marL="514350" lvl="1" indent="-285750">
              <a:buFont typeface="Arial" panose="020B0604020202020204" pitchFamily="34" charset="0"/>
              <a:buChar char="•"/>
            </a:pPr>
            <a:r>
              <a:rPr lang="en-US" sz="2000" dirty="0"/>
              <a:t>V2 – use for into Azure Files</a:t>
            </a:r>
          </a:p>
        </p:txBody>
      </p:sp>
      <p:sp>
        <p:nvSpPr>
          <p:cNvPr id="2" name="Rectangle 1">
            <a:extLst>
              <a:ext uri="{FF2B5EF4-FFF2-40B4-BE49-F238E27FC236}">
                <a16:creationId xmlns:a16="http://schemas.microsoft.com/office/drawing/2014/main" id="{170E13FA-E351-4AA2-93DE-AF1F11FA9672}"/>
              </a:ext>
            </a:extLst>
          </p:cNvPr>
          <p:cNvSpPr/>
          <p:nvPr/>
        </p:nvSpPr>
        <p:spPr>
          <a:xfrm>
            <a:off x="8665159" y="1182908"/>
            <a:ext cx="3769084" cy="374846"/>
          </a:xfrm>
          <a:prstGeom prst="rect">
            <a:avLst/>
          </a:prstGeom>
        </p:spPr>
        <p:txBody>
          <a:bodyPr wrap="square">
            <a:spAutoFit/>
          </a:bodyPr>
          <a:lstStyle/>
          <a:p>
            <a:r>
              <a:rPr lang="en-US" sz="1836">
                <a:hlinkClick r:id="rId3"/>
              </a:rPr>
              <a:t>aka.ms/Azure/ImportExport</a:t>
            </a:r>
            <a:r>
              <a:rPr lang="en-US" sz="1836"/>
              <a:t> </a:t>
            </a:r>
          </a:p>
        </p:txBody>
      </p:sp>
      <p:sp>
        <p:nvSpPr>
          <p:cNvPr id="3" name="TextBox 2">
            <a:extLst>
              <a:ext uri="{FF2B5EF4-FFF2-40B4-BE49-F238E27FC236}">
                <a16:creationId xmlns:a16="http://schemas.microsoft.com/office/drawing/2014/main" id="{E825E74D-A1D1-4AFD-99B1-F8BC7E439B68}"/>
              </a:ext>
            </a:extLst>
          </p:cNvPr>
          <p:cNvSpPr txBox="1"/>
          <p:nvPr/>
        </p:nvSpPr>
        <p:spPr>
          <a:xfrm>
            <a:off x="6750423" y="2070847"/>
            <a:ext cx="5086749" cy="3819507"/>
          </a:xfrm>
          <a:prstGeom prst="rect">
            <a:avLst/>
          </a:prstGeom>
          <a:solidFill>
            <a:srgbClr val="FFFFCC"/>
          </a:solidFill>
          <a:effectLst>
            <a:outerShdw blurRad="50800" dist="38100" dir="8100000" algn="tr" rotWithShape="0">
              <a:prstClr val="black">
                <a:alpha val="40000"/>
              </a:prstClr>
            </a:outerShdw>
          </a:effectLst>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WAImportExport</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i="1" dirty="0">
                <a:gradFill>
                  <a:gsLst>
                    <a:gs pos="2917">
                      <a:schemeClr val="tx1"/>
                    </a:gs>
                    <a:gs pos="30000">
                      <a:schemeClr val="tx1"/>
                    </a:gs>
                  </a:gsLst>
                  <a:lin ang="5400000" scaled="0"/>
                </a:gradFill>
                <a:hlinkClick r:id="rId4"/>
              </a:rPr>
              <a:t>Repair an Export</a:t>
            </a:r>
            <a:r>
              <a:rPr lang="en-US" sz="2400" i="1" dirty="0">
                <a:gradFill>
                  <a:gsLst>
                    <a:gs pos="2917">
                      <a:schemeClr val="tx1"/>
                    </a:gs>
                    <a:gs pos="30000">
                      <a:schemeClr val="tx1"/>
                    </a:gs>
                  </a:gsLst>
                  <a:lin ang="5400000" scaled="0"/>
                </a:gradFill>
              </a:rPr>
              <a:t> Job</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/r</a:t>
            </a:r>
          </a:p>
          <a:p>
            <a:pPr>
              <a:lnSpc>
                <a:spcPct val="90000"/>
              </a:lnSpc>
              <a:spcAft>
                <a:spcPts val="600"/>
              </a:spcAft>
            </a:pPr>
            <a:r>
              <a:rPr lang="en-US" sz="2400" dirty="0">
                <a:gradFill>
                  <a:gsLst>
                    <a:gs pos="2917">
                      <a:schemeClr val="tx1"/>
                    </a:gs>
                    <a:gs pos="30000">
                      <a:schemeClr val="tx1"/>
                    </a:gs>
                  </a:gsLst>
                  <a:lin ang="5400000" scaled="0"/>
                </a:gradFill>
              </a:rPr>
              <a:t>/d</a:t>
            </a:r>
          </a:p>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sn</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sk</a:t>
            </a:r>
            <a:endParaRPr lang="en-US" sz="2400"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CopylogFile:C</a:t>
            </a: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WAImportExport</a:t>
            </a:r>
            <a:r>
              <a:rPr lang="en-US" dirty="0">
                <a:gradFill>
                  <a:gsLst>
                    <a:gs pos="2917">
                      <a:schemeClr val="tx1"/>
                    </a:gs>
                    <a:gs pos="30000">
                      <a:schemeClr val="tx1"/>
                    </a:gs>
                  </a:gsLst>
                  <a:lin ang="5400000" scaled="0"/>
                </a:gradFill>
              </a:rPr>
              <a:t>\DriverID.log</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2703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Import Job Flow</a:t>
            </a:r>
          </a:p>
        </p:txBody>
      </p:sp>
      <p:pic>
        <p:nvPicPr>
          <p:cNvPr id="6" name="Picture 5" descr="A close up of a map&#10;&#10;Description automatically generated">
            <a:extLst>
              <a:ext uri="{FF2B5EF4-FFF2-40B4-BE49-F238E27FC236}">
                <a16:creationId xmlns:a16="http://schemas.microsoft.com/office/drawing/2014/main" id="{00FEB712-4D25-4893-B75A-2612177D4308}"/>
              </a:ext>
            </a:extLst>
          </p:cNvPr>
          <p:cNvPicPr>
            <a:picLocks noChangeAspect="1"/>
          </p:cNvPicPr>
          <p:nvPr/>
        </p:nvPicPr>
        <p:blipFill>
          <a:blip r:embed="rId3"/>
          <a:stretch>
            <a:fillRect/>
          </a:stretch>
        </p:blipFill>
        <p:spPr>
          <a:xfrm>
            <a:off x="0" y="0"/>
            <a:ext cx="9529482" cy="6996647"/>
          </a:xfrm>
          <a:prstGeom prst="rect">
            <a:avLst/>
          </a:prstGeom>
        </p:spPr>
      </p:pic>
      <p:sp>
        <p:nvSpPr>
          <p:cNvPr id="8" name="Rectangle 7">
            <a:extLst>
              <a:ext uri="{FF2B5EF4-FFF2-40B4-BE49-F238E27FC236}">
                <a16:creationId xmlns:a16="http://schemas.microsoft.com/office/drawing/2014/main" id="{2F82C7C8-62E0-4CDB-AC02-0B47045C2C16}"/>
              </a:ext>
            </a:extLst>
          </p:cNvPr>
          <p:cNvSpPr/>
          <p:nvPr/>
        </p:nvSpPr>
        <p:spPr>
          <a:xfrm rot="5400000">
            <a:off x="8947428" y="3425766"/>
            <a:ext cx="4838761" cy="584775"/>
          </a:xfrm>
          <a:prstGeom prst="rect">
            <a:avLst/>
          </a:prstGeom>
        </p:spPr>
        <p:txBody>
          <a:bodyPr wrap="none">
            <a:spAutoFit/>
          </a:bodyPr>
          <a:lstStyle/>
          <a:p>
            <a:r>
              <a:rPr lang="en-US" sz="3200" dirty="0"/>
              <a:t>aka.ms/azureimportexport</a:t>
            </a:r>
          </a:p>
        </p:txBody>
      </p:sp>
    </p:spTree>
    <p:extLst>
      <p:ext uri="{BB962C8B-B14F-4D97-AF65-F5344CB8AC3E}">
        <p14:creationId xmlns:p14="http://schemas.microsoft.com/office/powerpoint/2010/main" val="309234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Use Azure Data Box</a:t>
            </a:r>
          </a:p>
        </p:txBody>
      </p:sp>
      <p:sp>
        <p:nvSpPr>
          <p:cNvPr id="3" name="Rectangle 2">
            <a:extLst>
              <a:ext uri="{FF2B5EF4-FFF2-40B4-BE49-F238E27FC236}">
                <a16:creationId xmlns:a16="http://schemas.microsoft.com/office/drawing/2014/main" id="{2814FB4B-B30A-4622-BFBD-B5FF216E1398}"/>
              </a:ext>
            </a:extLst>
          </p:cNvPr>
          <p:cNvSpPr/>
          <p:nvPr/>
        </p:nvSpPr>
        <p:spPr>
          <a:xfrm>
            <a:off x="8418739" y="31587"/>
            <a:ext cx="3776162" cy="369332"/>
          </a:xfrm>
          <a:prstGeom prst="rect">
            <a:avLst/>
          </a:prstGeom>
        </p:spPr>
        <p:txBody>
          <a:bodyPr wrap="none">
            <a:spAutoFit/>
          </a:bodyPr>
          <a:lstStyle/>
          <a:p>
            <a:r>
              <a:rPr lang="en-US">
                <a:hlinkClick r:id="rId3"/>
              </a:rPr>
              <a:t>docs.microsoft.com/azure/databox/ </a:t>
            </a:r>
            <a:endParaRPr lang="en-US"/>
          </a:p>
        </p:txBody>
      </p:sp>
      <p:graphicFrame>
        <p:nvGraphicFramePr>
          <p:cNvPr id="5" name="Diagram 4">
            <a:extLst>
              <a:ext uri="{FF2B5EF4-FFF2-40B4-BE49-F238E27FC236}">
                <a16:creationId xmlns:a16="http://schemas.microsoft.com/office/drawing/2014/main" id="{C83F6290-F15D-46EF-89A9-4889E14A39AC}"/>
              </a:ext>
            </a:extLst>
          </p:cNvPr>
          <p:cNvGraphicFramePr/>
          <p:nvPr>
            <p:extLst>
              <p:ext uri="{D42A27DB-BD31-4B8C-83A1-F6EECF244321}">
                <p14:modId xmlns:p14="http://schemas.microsoft.com/office/powerpoint/2010/main" val="2636357927"/>
              </p:ext>
            </p:extLst>
          </p:nvPr>
        </p:nvGraphicFramePr>
        <p:xfrm>
          <a:off x="597750" y="733600"/>
          <a:ext cx="11597151" cy="5860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7" name="Straight Arrow Connector 6">
            <a:extLst>
              <a:ext uri="{FF2B5EF4-FFF2-40B4-BE49-F238E27FC236}">
                <a16:creationId xmlns:a16="http://schemas.microsoft.com/office/drawing/2014/main" id="{81E0AD9D-133C-443B-9744-2A66208FAB9F}"/>
              </a:ext>
            </a:extLst>
          </p:cNvPr>
          <p:cNvCxnSpPr>
            <a:cxnSpLocks/>
          </p:cNvCxnSpPr>
          <p:nvPr/>
        </p:nvCxnSpPr>
        <p:spPr>
          <a:xfrm>
            <a:off x="1465709" y="4289350"/>
            <a:ext cx="0" cy="72008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5B4BDF-456D-44F3-81EE-F45321B832A6}"/>
              </a:ext>
            </a:extLst>
          </p:cNvPr>
          <p:cNvSpPr txBox="1"/>
          <p:nvPr/>
        </p:nvSpPr>
        <p:spPr>
          <a:xfrm>
            <a:off x="597750" y="4891245"/>
            <a:ext cx="4180321" cy="1689693"/>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Prerequisites</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Storage Account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EA, CSP or Azure Sponsorship</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Subscription Owner or Contributor access</a:t>
            </a:r>
          </a:p>
        </p:txBody>
      </p:sp>
      <p:cxnSp>
        <p:nvCxnSpPr>
          <p:cNvPr id="12" name="Straight Arrow Connector 11">
            <a:extLst>
              <a:ext uri="{FF2B5EF4-FFF2-40B4-BE49-F238E27FC236}">
                <a16:creationId xmlns:a16="http://schemas.microsoft.com/office/drawing/2014/main" id="{31079BAC-F8B1-400E-9EE7-BC7833EF8B32}"/>
              </a:ext>
            </a:extLst>
          </p:cNvPr>
          <p:cNvCxnSpPr>
            <a:cxnSpLocks/>
          </p:cNvCxnSpPr>
          <p:nvPr/>
        </p:nvCxnSpPr>
        <p:spPr>
          <a:xfrm>
            <a:off x="6436203" y="4286105"/>
            <a:ext cx="0" cy="72008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7B4398E-7DF8-41CF-91E6-3E64F1AC6A5C}"/>
              </a:ext>
            </a:extLst>
          </p:cNvPr>
          <p:cNvSpPr txBox="1"/>
          <p:nvPr/>
        </p:nvSpPr>
        <p:spPr>
          <a:xfrm>
            <a:off x="5568244" y="4888000"/>
            <a:ext cx="4180321" cy="1988237"/>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Via</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SMB</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NFS</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REST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VHDs copied as page blobs, uploaded as managed disks</a:t>
            </a:r>
          </a:p>
        </p:txBody>
      </p:sp>
      <p:cxnSp>
        <p:nvCxnSpPr>
          <p:cNvPr id="14" name="Straight Arrow Connector 13">
            <a:extLst>
              <a:ext uri="{FF2B5EF4-FFF2-40B4-BE49-F238E27FC236}">
                <a16:creationId xmlns:a16="http://schemas.microsoft.com/office/drawing/2014/main" id="{F8E9D2A6-1AA0-4DBB-906D-120CEEB4AA88}"/>
              </a:ext>
            </a:extLst>
          </p:cNvPr>
          <p:cNvCxnSpPr>
            <a:cxnSpLocks/>
          </p:cNvCxnSpPr>
          <p:nvPr/>
        </p:nvCxnSpPr>
        <p:spPr>
          <a:xfrm>
            <a:off x="11214273" y="4286105"/>
            <a:ext cx="0" cy="72008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1FB9C59-2A47-4F85-B9F4-001652B7B21F}"/>
              </a:ext>
            </a:extLst>
          </p:cNvPr>
          <p:cNvSpPr txBox="1"/>
          <p:nvPr/>
        </p:nvSpPr>
        <p:spPr>
          <a:xfrm>
            <a:off x="9748564" y="4892256"/>
            <a:ext cx="4180321" cy="1766637"/>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Uploaded to</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Blobs in Storage Account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Managed Disks’ RG</a:t>
            </a:r>
          </a:p>
          <a:p>
            <a:pPr marL="342900" indent="-342900">
              <a:lnSpc>
                <a:spcPct val="90000"/>
              </a:lnSpc>
              <a:spcAft>
                <a:spcPts val="600"/>
              </a:spcAft>
              <a:buFont typeface="Arial" panose="020B0604020202020204" pitchFamily="34" charset="0"/>
              <a:buChar char="•"/>
            </a:pPr>
            <a:endParaRPr lang="en-US" sz="16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985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25AA112D-1790-402B-B2F6-63F6B6D2D124}"/>
                                            </p:graphicEl>
                                          </p:spTgt>
                                        </p:tgtEl>
                                        <p:attrNameLst>
                                          <p:attrName>style.visibility</p:attrName>
                                        </p:attrNameLst>
                                      </p:cBhvr>
                                      <p:to>
                                        <p:strVal val="visible"/>
                                      </p:to>
                                    </p:set>
                                    <p:animEffect transition="in" filter="wipe(left)">
                                      <p:cBhvr>
                                        <p:cTn id="7" dur="500"/>
                                        <p:tgtEl>
                                          <p:spTgt spid="5">
                                            <p:graphicEl>
                                              <a:dgm id="{25AA112D-1790-402B-B2F6-63F6B6D2D12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graphicEl>
                                              <a:dgm id="{E3EAF730-E64B-4487-8B14-632C513B6E5B}"/>
                                            </p:graphicEl>
                                          </p:spTgt>
                                        </p:tgtEl>
                                        <p:attrNameLst>
                                          <p:attrName>style.visibility</p:attrName>
                                        </p:attrNameLst>
                                      </p:cBhvr>
                                      <p:to>
                                        <p:strVal val="visible"/>
                                      </p:to>
                                    </p:set>
                                    <p:animEffect transition="in" filter="wipe(left)">
                                      <p:cBhvr>
                                        <p:cTn id="21" dur="500"/>
                                        <p:tgtEl>
                                          <p:spTgt spid="5">
                                            <p:graphicEl>
                                              <a:dgm id="{E3EAF730-E64B-4487-8B14-632C513B6E5B}"/>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graphicEl>
                                              <a:dgm id="{6A3382E0-B003-455C-91BF-1FCCE503BA5C}"/>
                                            </p:graphicEl>
                                          </p:spTgt>
                                        </p:tgtEl>
                                        <p:attrNameLst>
                                          <p:attrName>style.visibility</p:attrName>
                                        </p:attrNameLst>
                                      </p:cBhvr>
                                      <p:to>
                                        <p:strVal val="visible"/>
                                      </p:to>
                                    </p:set>
                                    <p:animEffect transition="in" filter="wipe(left)">
                                      <p:cBhvr>
                                        <p:cTn id="24" dur="500"/>
                                        <p:tgtEl>
                                          <p:spTgt spid="5">
                                            <p:graphicEl>
                                              <a:dgm id="{6A3382E0-B003-455C-91BF-1FCCE503BA5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graphicEl>
                                              <a:dgm id="{CD387AFC-2AAC-43C1-9C07-836954E85FC7}"/>
                                            </p:graphicEl>
                                          </p:spTgt>
                                        </p:tgtEl>
                                        <p:attrNameLst>
                                          <p:attrName>style.visibility</p:attrName>
                                        </p:attrNameLst>
                                      </p:cBhvr>
                                      <p:to>
                                        <p:strVal val="visible"/>
                                      </p:to>
                                    </p:set>
                                    <p:animEffect transition="in" filter="wipe(left)">
                                      <p:cBhvr>
                                        <p:cTn id="29" dur="500"/>
                                        <p:tgtEl>
                                          <p:spTgt spid="5">
                                            <p:graphicEl>
                                              <a:dgm id="{CD387AFC-2AAC-43C1-9C07-836954E85FC7}"/>
                                            </p:graphic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graphicEl>
                                              <a:dgm id="{6D412AB0-633F-4C76-8317-B44A7C6CD55E}"/>
                                            </p:graphicEl>
                                          </p:spTgt>
                                        </p:tgtEl>
                                        <p:attrNameLst>
                                          <p:attrName>style.visibility</p:attrName>
                                        </p:attrNameLst>
                                      </p:cBhvr>
                                      <p:to>
                                        <p:strVal val="visible"/>
                                      </p:to>
                                    </p:set>
                                    <p:animEffect transition="in" filter="wipe(left)">
                                      <p:cBhvr>
                                        <p:cTn id="32" dur="500"/>
                                        <p:tgtEl>
                                          <p:spTgt spid="5">
                                            <p:graphicEl>
                                              <a:dgm id="{6D412AB0-633F-4C76-8317-B44A7C6CD55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
                                            <p:graphicEl>
                                              <a:dgm id="{7419EBCE-1BEF-489B-AB6C-5E77579DA526}"/>
                                            </p:graphicEl>
                                          </p:spTgt>
                                        </p:tgtEl>
                                        <p:attrNameLst>
                                          <p:attrName>style.visibility</p:attrName>
                                        </p:attrNameLst>
                                      </p:cBhvr>
                                      <p:to>
                                        <p:strVal val="visible"/>
                                      </p:to>
                                    </p:set>
                                    <p:animEffect transition="in" filter="wipe(left)">
                                      <p:cBhvr>
                                        <p:cTn id="46" dur="500"/>
                                        <p:tgtEl>
                                          <p:spTgt spid="5">
                                            <p:graphicEl>
                                              <a:dgm id="{7419EBCE-1BEF-489B-AB6C-5E77579DA526}"/>
                                            </p:graphic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
                                            <p:graphicEl>
                                              <a:dgm id="{F9CB52B6-76B6-4F4F-B680-334EF3A48C5F}"/>
                                            </p:graphicEl>
                                          </p:spTgt>
                                        </p:tgtEl>
                                        <p:attrNameLst>
                                          <p:attrName>style.visibility</p:attrName>
                                        </p:attrNameLst>
                                      </p:cBhvr>
                                      <p:to>
                                        <p:strVal val="visible"/>
                                      </p:to>
                                    </p:set>
                                    <p:animEffect transition="in" filter="wipe(left)">
                                      <p:cBhvr>
                                        <p:cTn id="49" dur="500"/>
                                        <p:tgtEl>
                                          <p:spTgt spid="5">
                                            <p:graphicEl>
                                              <a:dgm id="{F9CB52B6-76B6-4F4F-B680-334EF3A48C5F}"/>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
                                            <p:graphicEl>
                                              <a:dgm id="{F90D4846-8AC4-43B3-9837-DC59F666D16C}"/>
                                            </p:graphicEl>
                                          </p:spTgt>
                                        </p:tgtEl>
                                        <p:attrNameLst>
                                          <p:attrName>style.visibility</p:attrName>
                                        </p:attrNameLst>
                                      </p:cBhvr>
                                      <p:to>
                                        <p:strVal val="visible"/>
                                      </p:to>
                                    </p:set>
                                    <p:animEffect transition="in" filter="wipe(left)">
                                      <p:cBhvr>
                                        <p:cTn id="54" dur="500"/>
                                        <p:tgtEl>
                                          <p:spTgt spid="5">
                                            <p:graphicEl>
                                              <a:dgm id="{F90D4846-8AC4-43B3-9837-DC59F666D16C}"/>
                                            </p:graphic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5">
                                            <p:graphicEl>
                                              <a:dgm id="{2FFFF600-3574-4E97-9E76-34EF2BF7B266}"/>
                                            </p:graphicEl>
                                          </p:spTgt>
                                        </p:tgtEl>
                                        <p:attrNameLst>
                                          <p:attrName>style.visibility</p:attrName>
                                        </p:attrNameLst>
                                      </p:cBhvr>
                                      <p:to>
                                        <p:strVal val="visible"/>
                                      </p:to>
                                    </p:set>
                                    <p:animEffect transition="in" filter="wipe(left)">
                                      <p:cBhvr>
                                        <p:cTn id="57" dur="500"/>
                                        <p:tgtEl>
                                          <p:spTgt spid="5">
                                            <p:graphicEl>
                                              <a:dgm id="{2FFFF600-3574-4E97-9E76-34EF2BF7B266}"/>
                                            </p:graphicEl>
                                          </p:spTgt>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up)">
                                      <p:cBhvr>
                                        <p:cTn id="61" dur="500"/>
                                        <p:tgtEl>
                                          <p:spTgt spid="14"/>
                                        </p:tgtEl>
                                      </p:cBhvr>
                                    </p:animEffect>
                                  </p:childTnLst>
                                </p:cTn>
                              </p:par>
                            </p:childTnLst>
                          </p:cTn>
                        </p:par>
                        <p:par>
                          <p:cTn id="62" fill="hold">
                            <p:stCondLst>
                              <p:cond delay="1000"/>
                            </p:stCondLst>
                            <p:childTnLst>
                              <p:par>
                                <p:cTn id="63" presetID="22" presetClass="entr" presetSubtype="1"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up)">
                                      <p:cBhvr>
                                        <p:cTn id="6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9" grpId="0"/>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Interpret Access Assignments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4683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Check Access</a:t>
            </a:r>
            <a:r>
              <a:rPr lang="en-US" sz="2800" dirty="0"/>
              <a:t> feature!</a:t>
            </a:r>
          </a:p>
          <a:p>
            <a:pPr marL="514350" indent="-514350">
              <a:buFont typeface="+mj-lt"/>
              <a:buAutoNum type="arabicPeriod"/>
            </a:pPr>
            <a:r>
              <a:rPr lang="en-US" sz="2800" dirty="0"/>
              <a:t>Azure </a:t>
            </a:r>
            <a:r>
              <a:rPr lang="en-US" sz="2800" dirty="0">
                <a:hlinkClick r:id="rId4"/>
              </a:rPr>
              <a:t>Role Assignments</a:t>
            </a:r>
            <a:endParaRPr lang="en-US" sz="2800" dirty="0"/>
          </a:p>
          <a:p>
            <a:pPr marL="514350" indent="-514350">
              <a:buFont typeface="+mj-lt"/>
              <a:buAutoNum type="arabicPeriod"/>
            </a:pPr>
            <a:r>
              <a:rPr lang="en-US" sz="2800" dirty="0">
                <a:hlinkClick r:id="rId5"/>
              </a:rPr>
              <a:t>Azure Deny Assignments </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DECE5A7D-8F19-438E-9F84-10DFD0464C9F}"/>
              </a:ext>
            </a:extLst>
          </p:cNvPr>
          <p:cNvPicPr>
            <a:picLocks noChangeAspect="1"/>
          </p:cNvPicPr>
          <p:nvPr/>
        </p:nvPicPr>
        <p:blipFill>
          <a:blip r:embed="rId6"/>
          <a:stretch>
            <a:fillRect/>
          </a:stretch>
        </p:blipFill>
        <p:spPr>
          <a:xfrm>
            <a:off x="6549618" y="1359077"/>
            <a:ext cx="5287554" cy="35681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2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66006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8897072" cy="1181862"/>
          </a:xfrm>
        </p:spPr>
        <p:txBody>
          <a:bodyPr>
            <a:normAutofit fontScale="90000"/>
          </a:bodyPr>
          <a:lstStyle/>
          <a:p>
            <a:r>
              <a:rPr lang="en-US" dirty="0"/>
              <a:t>Deploy &amp; Manage Azure Compute Resources</a:t>
            </a:r>
            <a:br>
              <a:rPr lang="en-US" dirty="0"/>
            </a:br>
            <a:r>
              <a:rPr lang="en-US" dirty="0"/>
              <a:t>25-30%</a:t>
            </a:r>
            <a:endParaRPr lang="en-AU" dirty="0"/>
          </a:p>
        </p:txBody>
      </p:sp>
      <p:sp>
        <p:nvSpPr>
          <p:cNvPr id="3" name="TextBox 2">
            <a:extLst>
              <a:ext uri="{FF2B5EF4-FFF2-40B4-BE49-F238E27FC236}">
                <a16:creationId xmlns:a16="http://schemas.microsoft.com/office/drawing/2014/main" id="{587F41BA-38C9-4A5A-B823-BCBEAF04ADBD}"/>
              </a:ext>
            </a:extLst>
          </p:cNvPr>
          <p:cNvSpPr txBox="1"/>
          <p:nvPr/>
        </p:nvSpPr>
        <p:spPr>
          <a:xfrm>
            <a:off x="5066109" y="4361358"/>
            <a:ext cx="7056784" cy="2696123"/>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Configure VMs for high availability and scalability</a:t>
            </a:r>
          </a:p>
          <a:p>
            <a:pPr algn="r">
              <a:lnSpc>
                <a:spcPct val="90000"/>
              </a:lnSpc>
              <a:spcAft>
                <a:spcPts val="600"/>
              </a:spcAft>
            </a:pPr>
            <a:r>
              <a:rPr lang="en-US" sz="2000" dirty="0">
                <a:latin typeface="Segoe UI Light" pitchFamily="34" charset="0"/>
              </a:rPr>
              <a:t>Automate deployment and configuration of VMs </a:t>
            </a:r>
          </a:p>
          <a:p>
            <a:pPr algn="r">
              <a:lnSpc>
                <a:spcPct val="90000"/>
              </a:lnSpc>
              <a:spcAft>
                <a:spcPts val="600"/>
              </a:spcAft>
            </a:pPr>
            <a:r>
              <a:rPr lang="en-US" sz="2000" dirty="0">
                <a:latin typeface="Segoe UI Light" pitchFamily="34" charset="0"/>
              </a:rPr>
              <a:t>Create and configure VMs</a:t>
            </a:r>
          </a:p>
          <a:p>
            <a:pPr algn="r">
              <a:lnSpc>
                <a:spcPct val="90000"/>
              </a:lnSpc>
              <a:spcAft>
                <a:spcPts val="600"/>
              </a:spcAft>
            </a:pPr>
            <a:r>
              <a:rPr lang="en-US" sz="2000" dirty="0">
                <a:latin typeface="Segoe UI Light" pitchFamily="34" charset="0"/>
              </a:rPr>
              <a:t>Create and configure containers</a:t>
            </a:r>
          </a:p>
          <a:p>
            <a:pPr algn="r">
              <a:lnSpc>
                <a:spcPct val="90000"/>
              </a:lnSpc>
              <a:spcAft>
                <a:spcPts val="600"/>
              </a:spcAft>
            </a:pPr>
            <a:r>
              <a:rPr lang="en-US" sz="2000" dirty="0">
                <a:latin typeface="Segoe UI Light" pitchFamily="34" charset="0"/>
              </a:rPr>
              <a:t>Create and configure Web Apps </a:t>
            </a:r>
          </a:p>
          <a:p>
            <a:pPr algn="r">
              <a:lnSpc>
                <a:spcPct val="90000"/>
              </a:lnSpc>
              <a:spcAft>
                <a:spcPts val="600"/>
              </a:spcAft>
            </a:pPr>
            <a:endParaRPr lang="en-US" sz="2000" dirty="0">
              <a:latin typeface="Segoe UI Light" pitchFamily="34" charset="0"/>
            </a:endParaRPr>
          </a:p>
          <a:p>
            <a:pPr algn="r">
              <a:lnSpc>
                <a:spcPct val="90000"/>
              </a:lnSpc>
              <a:spcAft>
                <a:spcPts val="600"/>
              </a:spcAft>
            </a:pPr>
            <a:endParaRPr lang="en-US" sz="2000" dirty="0">
              <a:latin typeface="Segoe UI Light" pitchFamily="34" charset="0"/>
            </a:endParaRPr>
          </a:p>
        </p:txBody>
      </p:sp>
    </p:spTree>
    <p:extLst>
      <p:ext uri="{BB962C8B-B14F-4D97-AF65-F5344CB8AC3E}">
        <p14:creationId xmlns:p14="http://schemas.microsoft.com/office/powerpoint/2010/main" val="12988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Using Custom Script Extensions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267150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Know the </a:t>
            </a:r>
            <a:r>
              <a:rPr lang="en-US" sz="2800" dirty="0">
                <a:hlinkClick r:id="rId3"/>
              </a:rPr>
              <a:t>Tips and Tricks</a:t>
            </a:r>
            <a:r>
              <a:rPr lang="en-US" sz="2800" dirty="0"/>
              <a:t>!</a:t>
            </a:r>
          </a:p>
          <a:p>
            <a:pPr marL="514350" indent="-514350">
              <a:buFont typeface="+mj-lt"/>
              <a:buAutoNum type="arabicPeriod"/>
            </a:pPr>
            <a:r>
              <a:rPr lang="en-US" sz="2800" dirty="0">
                <a:hlinkClick r:id="rId4"/>
              </a:rPr>
              <a:t>Extension Schema</a:t>
            </a:r>
            <a:endParaRPr lang="en-US" sz="2800" dirty="0"/>
          </a:p>
          <a:p>
            <a:pPr marL="514350" indent="-514350">
              <a:buFont typeface="+mj-lt"/>
              <a:buAutoNum type="arabicPeriod"/>
            </a:pPr>
            <a:r>
              <a:rPr lang="en-US" sz="2800" dirty="0"/>
              <a:t>Property Values</a:t>
            </a:r>
          </a:p>
          <a:p>
            <a:pPr marL="742950" lvl="1" indent="-514350">
              <a:buFont typeface="Arial" panose="020B0604020202020204" pitchFamily="34" charset="0"/>
              <a:buChar char="•"/>
            </a:pPr>
            <a:r>
              <a:rPr lang="en-US" sz="2000" dirty="0" err="1"/>
              <a:t>commandToExecute</a:t>
            </a:r>
            <a:endParaRPr lang="en-US" sz="2000" dirty="0"/>
          </a:p>
          <a:p>
            <a:r>
              <a:rPr lang="en-US" sz="2000" i="1" dirty="0">
                <a:hlinkClick r:id="rId5"/>
              </a:rPr>
              <a:t>See the tutorial</a:t>
            </a:r>
            <a:endParaRPr lang="en-US" sz="2800" i="1"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6A3D9BB2-F35F-4911-ADB4-1DF8A6960933}"/>
              </a:ext>
            </a:extLst>
          </p:cNvPr>
          <p:cNvPicPr>
            <a:picLocks noChangeAspect="1"/>
          </p:cNvPicPr>
          <p:nvPr/>
        </p:nvPicPr>
        <p:blipFill>
          <a:blip r:embed="rId6"/>
          <a:stretch>
            <a:fillRect/>
          </a:stretch>
        </p:blipFill>
        <p:spPr>
          <a:xfrm>
            <a:off x="6218237" y="1702838"/>
            <a:ext cx="5169166" cy="432457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63DE05-E7C5-414A-BE8D-B10D9AD1FC92}"/>
              </a:ext>
            </a:extLst>
          </p:cNvPr>
          <p:cNvSpPr txBox="1"/>
          <p:nvPr/>
        </p:nvSpPr>
        <p:spPr>
          <a:xfrm>
            <a:off x="275897" y="6158892"/>
            <a:ext cx="9698420" cy="369332"/>
          </a:xfrm>
          <a:prstGeom prst="rect">
            <a:avLst/>
          </a:prstGeom>
          <a:noFill/>
        </p:spPr>
        <p:txBody>
          <a:bodyPr wrap="square">
            <a:spAutoFit/>
          </a:bodyPr>
          <a:lstStyle/>
          <a:p>
            <a:r>
              <a:rPr lang="en-US" dirty="0">
                <a:hlinkClick r:id="rId7"/>
              </a:rPr>
              <a:t>https://docs.microsoft.com/en-us/azure/virtual-machines/extensions/custom-script-windows</a:t>
            </a:r>
            <a:r>
              <a:rPr lang="en-US" dirty="0"/>
              <a:t> </a:t>
            </a:r>
          </a:p>
        </p:txBody>
      </p:sp>
    </p:spTree>
    <p:extLst>
      <p:ext uri="{BB962C8B-B14F-4D97-AF65-F5344CB8AC3E}">
        <p14:creationId xmlns:p14="http://schemas.microsoft.com/office/powerpoint/2010/main" val="8382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wipe(left)">
                                      <p:cBhvr>
                                        <p:cTn id="15" dur="500"/>
                                        <p:tgtEl>
                                          <p:spTgt spid="10">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0">
                                            <p:txEl>
                                              <p:pRg st="4" end="4"/>
                                            </p:txEl>
                                          </p:spTgt>
                                        </p:tgtEl>
                                        <p:attrNameLst>
                                          <p:attrName>style.visibility</p:attrName>
                                        </p:attrNameLst>
                                      </p:cBhvr>
                                      <p:to>
                                        <p:strVal val="visible"/>
                                      </p:to>
                                    </p:set>
                                    <p:animEffect transition="in" filter="wipe(left)">
                                      <p:cBhvr>
                                        <p:cTn id="18"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Create and Configure Azure Container Instances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28746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Deploy into a Virtual Network</a:t>
            </a:r>
            <a:endParaRPr lang="en-US" sz="2800" dirty="0"/>
          </a:p>
          <a:p>
            <a:pPr marL="514350" indent="-514350">
              <a:buFont typeface="+mj-lt"/>
              <a:buAutoNum type="arabicPeriod"/>
            </a:pPr>
            <a:r>
              <a:rPr lang="en-US" sz="2800" dirty="0"/>
              <a:t>Manage Running Containers</a:t>
            </a:r>
          </a:p>
          <a:p>
            <a:pPr marL="742950" lvl="1" indent="-514350">
              <a:buFont typeface="Arial" panose="020B0604020202020204" pitchFamily="34" charset="0"/>
              <a:buChar char="•"/>
            </a:pPr>
            <a:r>
              <a:rPr lang="en-US" sz="2000" dirty="0">
                <a:hlinkClick r:id="rId4"/>
              </a:rPr>
              <a:t>Liveness</a:t>
            </a:r>
            <a:r>
              <a:rPr lang="en-US" sz="2000" dirty="0"/>
              <a:t> probe</a:t>
            </a:r>
          </a:p>
          <a:p>
            <a:pPr marL="742950" lvl="1" indent="-514350">
              <a:buFont typeface="Arial" panose="020B0604020202020204" pitchFamily="34" charset="0"/>
              <a:buChar char="•"/>
            </a:pPr>
            <a:r>
              <a:rPr lang="en-US" sz="2000" dirty="0">
                <a:hlinkClick r:id="rId5"/>
              </a:rPr>
              <a:t>Readiness</a:t>
            </a:r>
            <a:r>
              <a:rPr lang="en-US" sz="2000" dirty="0"/>
              <a:t> probes</a:t>
            </a:r>
          </a:p>
          <a:p>
            <a:pPr marL="742950" lvl="1" indent="-514350">
              <a:buFont typeface="Arial" panose="020B0604020202020204" pitchFamily="34" charset="0"/>
              <a:buChar char="•"/>
            </a:pPr>
            <a:r>
              <a:rPr lang="en-US" sz="2000" dirty="0"/>
              <a:t>Start &amp; Stop</a:t>
            </a:r>
          </a:p>
          <a:p>
            <a:pPr marL="742950" lvl="1" indent="-514350">
              <a:buFont typeface="Arial" panose="020B0604020202020204" pitchFamily="34" charset="0"/>
              <a:buChar char="•"/>
            </a:pPr>
            <a:r>
              <a:rPr lang="en-US" sz="2000" dirty="0">
                <a:hlinkClick r:id="rId6"/>
              </a:rPr>
              <a:t>Update</a:t>
            </a:r>
            <a:endParaRPr lang="en-US" sz="20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3CD9FFB6-2509-4CC0-978A-F6F3DFC5F39D}"/>
              </a:ext>
            </a:extLst>
          </p:cNvPr>
          <p:cNvPicPr>
            <a:picLocks noChangeAspect="1"/>
          </p:cNvPicPr>
          <p:nvPr/>
        </p:nvPicPr>
        <p:blipFill>
          <a:blip r:embed="rId7"/>
          <a:stretch>
            <a:fillRect/>
          </a:stretch>
        </p:blipFill>
        <p:spPr>
          <a:xfrm>
            <a:off x="4910712" y="3005959"/>
            <a:ext cx="6744820" cy="266313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1E960CC-6B9F-4C8D-AE45-10624FD424E3}"/>
              </a:ext>
            </a:extLst>
          </p:cNvPr>
          <p:cNvSpPr txBox="1"/>
          <p:nvPr/>
        </p:nvSpPr>
        <p:spPr>
          <a:xfrm>
            <a:off x="449005" y="6247506"/>
            <a:ext cx="11100265" cy="646331"/>
          </a:xfrm>
          <a:prstGeom prst="rect">
            <a:avLst/>
          </a:prstGeom>
          <a:noFill/>
        </p:spPr>
        <p:txBody>
          <a:bodyPr wrap="square">
            <a:spAutoFit/>
          </a:bodyPr>
          <a:lstStyle/>
          <a:p>
            <a:r>
              <a:rPr lang="en-US" dirty="0">
                <a:hlinkClick r:id="rId8"/>
              </a:rPr>
              <a:t>https://docs.microsoft.com/en-us/azure/container-instances/container-instances-overview</a:t>
            </a:r>
            <a:r>
              <a:rPr lang="en-US" dirty="0"/>
              <a:t> or </a:t>
            </a:r>
          </a:p>
          <a:p>
            <a:r>
              <a:rPr lang="en-US" dirty="0">
                <a:hlinkClick r:id="rId9"/>
              </a:rPr>
              <a:t>download the docs</a:t>
            </a:r>
            <a:r>
              <a:rPr lang="en-US" dirty="0"/>
              <a:t>! </a:t>
            </a:r>
          </a:p>
        </p:txBody>
      </p:sp>
    </p:spTree>
    <p:extLst>
      <p:ext uri="{BB962C8B-B14F-4D97-AF65-F5344CB8AC3E}">
        <p14:creationId xmlns:p14="http://schemas.microsoft.com/office/powerpoint/2010/main" val="359407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a:t>Automate Deployment of VMs</a:t>
            </a:r>
          </a:p>
        </p:txBody>
      </p:sp>
      <p:pic>
        <p:nvPicPr>
          <p:cNvPr id="3" name="Picture 2"/>
          <p:cNvPicPr>
            <a:picLocks noChangeAspect="1"/>
          </p:cNvPicPr>
          <p:nvPr/>
        </p:nvPicPr>
        <p:blipFill rotWithShape="1">
          <a:blip r:embed="rId3"/>
          <a:srcRect r="32501"/>
          <a:stretch/>
        </p:blipFill>
        <p:spPr>
          <a:xfrm>
            <a:off x="504048" y="1287775"/>
            <a:ext cx="3599899" cy="532502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4161130" y="1290723"/>
            <a:ext cx="7925251" cy="1766637"/>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5"/>
          <a:stretch>
            <a:fillRect/>
          </a:stretch>
        </p:blipFill>
        <p:spPr>
          <a:xfrm>
            <a:off x="4192067" y="3203162"/>
            <a:ext cx="4052342" cy="3704727"/>
          </a:xfrm>
          <a:prstGeom prst="rect">
            <a:avLst/>
          </a:prstGeom>
        </p:spPr>
      </p:pic>
      <p:sp>
        <p:nvSpPr>
          <p:cNvPr id="7" name="Rectangle 6"/>
          <p:cNvSpPr/>
          <p:nvPr/>
        </p:nvSpPr>
        <p:spPr>
          <a:xfrm>
            <a:off x="9032046" y="6495472"/>
            <a:ext cx="3309133" cy="382308"/>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1836">
                <a:solidFill>
                  <a:srgbClr val="FFFFFF"/>
                </a:solidFill>
                <a:latin typeface="Segoe UI"/>
                <a:hlinkClick r:id="rId6"/>
              </a:rPr>
              <a:t>Different ways to create a VM</a:t>
            </a:r>
            <a:endParaRPr lang="en-US" sz="1836">
              <a:solidFill>
                <a:srgbClr val="FFFFFF"/>
              </a:solidFill>
              <a:latin typeface="Segoe UI"/>
            </a:endParaRPr>
          </a:p>
        </p:txBody>
      </p:sp>
      <p:sp>
        <p:nvSpPr>
          <p:cNvPr id="8" name="TextBox 7">
            <a:extLst>
              <a:ext uri="{FF2B5EF4-FFF2-40B4-BE49-F238E27FC236}">
                <a16:creationId xmlns:a16="http://schemas.microsoft.com/office/drawing/2014/main" id="{B53C7E71-0034-4516-9E1F-D37DD1DD3C0C}"/>
              </a:ext>
            </a:extLst>
          </p:cNvPr>
          <p:cNvSpPr txBox="1"/>
          <p:nvPr/>
        </p:nvSpPr>
        <p:spPr>
          <a:xfrm>
            <a:off x="8159453" y="3203162"/>
            <a:ext cx="3926928" cy="31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82854" tIns="146283" rIns="182854" bIns="146283" rtlCol="0">
            <a:spAutoFit/>
          </a:bodyPr>
          <a:lstStyle/>
          <a:p>
            <a:pPr>
              <a:lnSpc>
                <a:spcPct val="90000"/>
              </a:lnSpc>
              <a:spcAft>
                <a:spcPts val="600"/>
              </a:spcAft>
              <a:defRPr/>
            </a:pPr>
            <a:r>
              <a:rPr lang="en-US" sz="2400">
                <a:gradFill>
                  <a:gsLst>
                    <a:gs pos="2917">
                      <a:srgbClr val="FFFFFF"/>
                    </a:gs>
                    <a:gs pos="30000">
                      <a:srgbClr val="FFFFFF"/>
                    </a:gs>
                  </a:gsLst>
                  <a:lin ang="5400000" scaled="0"/>
                </a:gradFill>
                <a:latin typeface="Segoe UI"/>
              </a:rPr>
              <a:t>Deployment options</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Marketplace</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PowerShell</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Azure CLI</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ARM Template</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Portal</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Code (C#/Java/Python)</a:t>
            </a:r>
          </a:p>
        </p:txBody>
      </p:sp>
    </p:spTree>
    <p:extLst>
      <p:ext uri="{BB962C8B-B14F-4D97-AF65-F5344CB8AC3E}">
        <p14:creationId xmlns:p14="http://schemas.microsoft.com/office/powerpoint/2010/main" val="281640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878930"/>
          </a:xfrm>
        </p:spPr>
        <p:txBody>
          <a:bodyPr/>
          <a:lstStyle/>
          <a:p>
            <a:r>
              <a:rPr lang="en-US" sz="4000"/>
              <a:t>Automate Deployment of VMs</a:t>
            </a:r>
            <a:br>
              <a:rPr lang="en-US" sz="4000"/>
            </a:br>
            <a:r>
              <a:rPr lang="en-US" sz="1800"/>
              <a:t>ARM Templates </a:t>
            </a:r>
            <a:endParaRPr lang="en-US" sz="4000"/>
          </a:p>
        </p:txBody>
      </p:sp>
      <p:pic>
        <p:nvPicPr>
          <p:cNvPr id="4" name="Picture 3" descr="Automatically generated description: nintendo, screenshot, abstract"/>
          <p:cNvPicPr>
            <a:picLocks noChangeAspect="1"/>
          </p:cNvPicPr>
          <p:nvPr/>
        </p:nvPicPr>
        <p:blipFill>
          <a:blip r:embed="rId3"/>
          <a:stretch>
            <a:fillRect/>
          </a:stretch>
        </p:blipFill>
        <p:spPr>
          <a:xfrm>
            <a:off x="427859" y="1453670"/>
            <a:ext cx="3371397" cy="1980933"/>
          </a:xfrm>
          <a:prstGeom prst="rect">
            <a:avLst/>
          </a:prstGeom>
        </p:spPr>
      </p:pic>
      <p:pic>
        <p:nvPicPr>
          <p:cNvPr id="5" name="Picture 4" descr="Automatically generated description: screenshot, abstract, nintendo"/>
          <p:cNvPicPr>
            <a:picLocks noChangeAspect="1"/>
          </p:cNvPicPr>
          <p:nvPr/>
        </p:nvPicPr>
        <p:blipFill>
          <a:blip r:embed="rId4"/>
          <a:stretch>
            <a:fillRect/>
          </a:stretch>
        </p:blipFill>
        <p:spPr>
          <a:xfrm>
            <a:off x="1951642" y="2146130"/>
            <a:ext cx="7468214" cy="2438054"/>
          </a:xfrm>
          <a:prstGeom prst="rect">
            <a:avLst/>
          </a:prstGeom>
        </p:spPr>
      </p:pic>
      <p:pic>
        <p:nvPicPr>
          <p:cNvPr id="7" name="Picture 6" descr="Automatically generated description: nintendo, animal, plant"/>
          <p:cNvPicPr>
            <a:picLocks noChangeAspect="1"/>
          </p:cNvPicPr>
          <p:nvPr/>
        </p:nvPicPr>
        <p:blipFill>
          <a:blip r:embed="rId5"/>
          <a:stretch>
            <a:fillRect/>
          </a:stretch>
        </p:blipFill>
        <p:spPr>
          <a:xfrm>
            <a:off x="1265940" y="2121089"/>
            <a:ext cx="9304754" cy="2442822"/>
          </a:xfrm>
          <a:prstGeom prst="rect">
            <a:avLst/>
          </a:prstGeom>
        </p:spPr>
      </p:pic>
      <p:pic>
        <p:nvPicPr>
          <p:cNvPr id="8" name="Picture 7" descr="Automatically generated description: nintendo, screenshot, abstract"/>
          <p:cNvPicPr>
            <a:picLocks noChangeAspect="1"/>
          </p:cNvPicPr>
          <p:nvPr/>
        </p:nvPicPr>
        <p:blipFill>
          <a:blip r:embed="rId6"/>
          <a:stretch>
            <a:fillRect/>
          </a:stretch>
        </p:blipFill>
        <p:spPr>
          <a:xfrm>
            <a:off x="238841" y="1387240"/>
            <a:ext cx="11863056" cy="2514243"/>
          </a:xfrm>
          <a:prstGeom prst="rect">
            <a:avLst/>
          </a:prstGeom>
        </p:spPr>
      </p:pic>
      <p:pic>
        <p:nvPicPr>
          <p:cNvPr id="9" name="Picture 8" descr="Automatically generated description: nintendo, screenshot, abstract"/>
          <p:cNvPicPr>
            <a:picLocks noChangeAspect="1"/>
          </p:cNvPicPr>
          <p:nvPr/>
        </p:nvPicPr>
        <p:blipFill>
          <a:blip r:embed="rId7"/>
          <a:stretch>
            <a:fillRect/>
          </a:stretch>
        </p:blipFill>
        <p:spPr>
          <a:xfrm>
            <a:off x="238839" y="1257387"/>
            <a:ext cx="6006180" cy="6277902"/>
          </a:xfrm>
          <a:prstGeom prst="rect">
            <a:avLst/>
          </a:prstGeom>
        </p:spPr>
      </p:pic>
      <p:pic>
        <p:nvPicPr>
          <p:cNvPr id="10" name="Picture 9" descr="Automatically generated description: nintendo, screenshot, abstract"/>
          <p:cNvPicPr>
            <a:picLocks noChangeAspect="1"/>
          </p:cNvPicPr>
          <p:nvPr/>
        </p:nvPicPr>
        <p:blipFill>
          <a:blip r:embed="rId8"/>
          <a:stretch>
            <a:fillRect/>
          </a:stretch>
        </p:blipFill>
        <p:spPr>
          <a:xfrm>
            <a:off x="238839" y="1257385"/>
            <a:ext cx="5827020" cy="6790011"/>
          </a:xfrm>
          <a:prstGeom prst="rect">
            <a:avLst/>
          </a:prstGeom>
        </p:spPr>
      </p:pic>
      <p:pic>
        <p:nvPicPr>
          <p:cNvPr id="12" name="Picture 11" descr="Automatically generated description: nintendo, abstract, screenshot"/>
          <p:cNvPicPr>
            <a:picLocks noChangeAspect="1"/>
          </p:cNvPicPr>
          <p:nvPr/>
        </p:nvPicPr>
        <p:blipFill>
          <a:blip r:embed="rId9"/>
          <a:stretch>
            <a:fillRect/>
          </a:stretch>
        </p:blipFill>
        <p:spPr>
          <a:xfrm>
            <a:off x="1904930" y="1610070"/>
            <a:ext cx="8626614" cy="6084639"/>
          </a:xfrm>
          <a:prstGeom prst="rect">
            <a:avLst/>
          </a:prstGeom>
        </p:spPr>
      </p:pic>
      <p:sp>
        <p:nvSpPr>
          <p:cNvPr id="11" name="Rectangle 10"/>
          <p:cNvSpPr/>
          <p:nvPr/>
        </p:nvSpPr>
        <p:spPr>
          <a:xfrm>
            <a:off x="9037237" y="6468641"/>
            <a:ext cx="3160944" cy="382308"/>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1836">
                <a:solidFill>
                  <a:srgbClr val="FFFFFF"/>
                </a:solidFill>
                <a:latin typeface="Segoe UI"/>
                <a:hlinkClick r:id="rId10"/>
              </a:rPr>
              <a:t>ARM Template Walkthrough</a:t>
            </a:r>
            <a:endParaRPr lang="en-US" sz="1836">
              <a:solidFill>
                <a:srgbClr val="FFFFFF"/>
              </a:solidFill>
              <a:latin typeface="Segoe UI"/>
            </a:endParaRPr>
          </a:p>
        </p:txBody>
      </p:sp>
    </p:spTree>
    <p:extLst>
      <p:ext uri="{BB962C8B-B14F-4D97-AF65-F5344CB8AC3E}">
        <p14:creationId xmlns:p14="http://schemas.microsoft.com/office/powerpoint/2010/main" val="282102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xit" presetSubtype="0" fill="hold" nodeType="with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Manage Azure VM | redeploy VM </a:t>
            </a:r>
          </a:p>
        </p:txBody>
      </p:sp>
      <p:sp>
        <p:nvSpPr>
          <p:cNvPr id="6" name="Text Placeholder 5"/>
          <p:cNvSpPr>
            <a:spLocks noGrp="1"/>
          </p:cNvSpPr>
          <p:nvPr>
            <p:ph type="body" sz="quarter" idx="10"/>
          </p:nvPr>
        </p:nvSpPr>
        <p:spPr>
          <a:xfrm>
            <a:off x="690001" y="1215955"/>
            <a:ext cx="5235655" cy="5993728"/>
          </a:xfrm>
        </p:spPr>
        <p:txBody>
          <a:bodyPr/>
          <a:lstStyle/>
          <a:p>
            <a:r>
              <a:rPr lang="en-US"/>
              <a:t>Methods</a:t>
            </a:r>
          </a:p>
          <a:p>
            <a:pPr marL="466298" indent="-466298">
              <a:buFont typeface="Arial" panose="020B0604020202020204" pitchFamily="34" charset="0"/>
              <a:buChar char="•"/>
            </a:pPr>
            <a:r>
              <a:rPr lang="en-US" sz="2448"/>
              <a:t>Azure Portal</a:t>
            </a:r>
          </a:p>
          <a:p>
            <a:pPr marL="466298" indent="-466298">
              <a:buFont typeface="Arial" panose="020B0604020202020204" pitchFamily="34" charset="0"/>
              <a:buChar char="•"/>
            </a:pPr>
            <a:endParaRPr lang="en-US" sz="2448"/>
          </a:p>
          <a:p>
            <a:pPr marL="466298" indent="-466298">
              <a:buFont typeface="Arial" panose="020B0604020202020204" pitchFamily="34" charset="0"/>
              <a:buChar char="•"/>
            </a:pPr>
            <a:endParaRPr lang="en-US" sz="2448"/>
          </a:p>
          <a:p>
            <a:pPr marL="466298" indent="-466298">
              <a:buFont typeface="Arial" panose="020B0604020202020204" pitchFamily="34" charset="0"/>
              <a:buChar char="•"/>
            </a:pPr>
            <a:r>
              <a:rPr lang="en-US" sz="2448"/>
              <a:t>PowerShell</a:t>
            </a:r>
          </a:p>
          <a:p>
            <a:pPr marL="466298" indent="-466298">
              <a:buFont typeface="Arial" panose="020B0604020202020204" pitchFamily="34" charset="0"/>
              <a:buChar char="•"/>
            </a:pPr>
            <a:endParaRPr lang="en-US" sz="2448"/>
          </a:p>
          <a:p>
            <a:pPr marL="466298" indent="-466298">
              <a:buFont typeface="Arial" panose="020B0604020202020204" pitchFamily="34" charset="0"/>
              <a:buChar char="•"/>
            </a:pPr>
            <a:r>
              <a:rPr lang="en-US" sz="2448"/>
              <a:t>Azure CLI 1.0/2.0</a:t>
            </a:r>
          </a:p>
          <a:p>
            <a:r>
              <a:rPr lang="en-US" sz="1428" err="1"/>
              <a:t>az</a:t>
            </a:r>
            <a:r>
              <a:rPr lang="en-US" sz="1428"/>
              <a:t> </a:t>
            </a:r>
            <a:r>
              <a:rPr lang="en-US" sz="1428" err="1"/>
              <a:t>vm</a:t>
            </a:r>
            <a:r>
              <a:rPr lang="en-US" sz="1428"/>
              <a:t> redeploy --resource-group </a:t>
            </a:r>
            <a:r>
              <a:rPr lang="en-US" sz="1428" err="1"/>
              <a:t>myResourceGroup</a:t>
            </a:r>
            <a:r>
              <a:rPr lang="en-US" sz="1428"/>
              <a:t> --name </a:t>
            </a:r>
            <a:r>
              <a:rPr lang="en-US" sz="1428" err="1"/>
              <a:t>myVM</a:t>
            </a:r>
            <a:r>
              <a:rPr lang="en-US" sz="1428"/>
              <a:t> </a:t>
            </a:r>
          </a:p>
          <a:p>
            <a:r>
              <a:rPr lang="en-US" sz="1428"/>
              <a:t>azure </a:t>
            </a:r>
            <a:r>
              <a:rPr lang="en-US" sz="1428" err="1"/>
              <a:t>vm</a:t>
            </a:r>
            <a:r>
              <a:rPr lang="en-US" sz="1428"/>
              <a:t> redeploy --resource-group </a:t>
            </a:r>
            <a:r>
              <a:rPr lang="en-US" sz="1428" err="1"/>
              <a:t>myResourceGroup</a:t>
            </a:r>
            <a:r>
              <a:rPr lang="en-US" sz="1428"/>
              <a:t> --</a:t>
            </a:r>
            <a:r>
              <a:rPr lang="en-US" sz="1428" err="1"/>
              <a:t>vm</a:t>
            </a:r>
            <a:r>
              <a:rPr lang="en-US" sz="1428"/>
              <a:t>-name </a:t>
            </a:r>
            <a:r>
              <a:rPr lang="en-US" sz="1428" err="1"/>
              <a:t>myVM</a:t>
            </a:r>
            <a:r>
              <a:rPr lang="en-US" sz="1428"/>
              <a:t> </a:t>
            </a:r>
          </a:p>
          <a:p>
            <a:pPr marL="466298" indent="-466298">
              <a:buFont typeface="Arial" panose="020B0604020202020204" pitchFamily="34" charset="0"/>
              <a:buChar char="•"/>
            </a:pPr>
            <a:endParaRPr lang="en-US"/>
          </a:p>
          <a:p>
            <a:pPr marL="466298" indent="-466298">
              <a:buFont typeface="Arial" panose="020B0604020202020204" pitchFamily="34" charset="0"/>
              <a:buChar char="•"/>
            </a:pPr>
            <a:endParaRPr lang="en-US"/>
          </a:p>
          <a:p>
            <a:endParaRPr lang="en-US"/>
          </a:p>
        </p:txBody>
      </p:sp>
      <p:pic>
        <p:nvPicPr>
          <p:cNvPr id="3" name="Picture 2">
            <a:extLst>
              <a:ext uri="{FF2B5EF4-FFF2-40B4-BE49-F238E27FC236}">
                <a16:creationId xmlns:a16="http://schemas.microsoft.com/office/drawing/2014/main" id="{C984BFB0-3733-47D2-9C84-DF86B0E5DCDF}"/>
              </a:ext>
            </a:extLst>
          </p:cNvPr>
          <p:cNvPicPr>
            <a:picLocks noChangeAspect="1"/>
          </p:cNvPicPr>
          <p:nvPr/>
        </p:nvPicPr>
        <p:blipFill>
          <a:blip r:embed="rId3"/>
          <a:stretch>
            <a:fillRect/>
          </a:stretch>
        </p:blipFill>
        <p:spPr>
          <a:xfrm>
            <a:off x="6021128" y="1105266"/>
            <a:ext cx="5868549" cy="4860655"/>
          </a:xfrm>
          <a:prstGeom prst="rect">
            <a:avLst/>
          </a:prstGeom>
        </p:spPr>
      </p:pic>
      <p:pic>
        <p:nvPicPr>
          <p:cNvPr id="5" name="Picture 4">
            <a:extLst>
              <a:ext uri="{FF2B5EF4-FFF2-40B4-BE49-F238E27FC236}">
                <a16:creationId xmlns:a16="http://schemas.microsoft.com/office/drawing/2014/main" id="{CFF0984B-E9EB-42E7-8300-DEDB97E6C9EE}"/>
              </a:ext>
            </a:extLst>
          </p:cNvPr>
          <p:cNvPicPr>
            <a:picLocks noChangeAspect="1"/>
          </p:cNvPicPr>
          <p:nvPr/>
        </p:nvPicPr>
        <p:blipFill>
          <a:blip r:embed="rId4"/>
          <a:stretch>
            <a:fillRect/>
          </a:stretch>
        </p:blipFill>
        <p:spPr>
          <a:xfrm>
            <a:off x="8338405" y="2266226"/>
            <a:ext cx="2979634" cy="347340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92FE1AA-21E6-45F5-AEE0-919C13AF6C26}"/>
              </a:ext>
            </a:extLst>
          </p:cNvPr>
          <p:cNvPicPr>
            <a:picLocks noChangeAspect="1"/>
          </p:cNvPicPr>
          <p:nvPr/>
        </p:nvPicPr>
        <p:blipFill>
          <a:blip r:embed="rId5"/>
          <a:stretch>
            <a:fillRect/>
          </a:stretch>
        </p:blipFill>
        <p:spPr>
          <a:xfrm>
            <a:off x="690001" y="6289325"/>
            <a:ext cx="10406118" cy="243589"/>
          </a:xfrm>
          <a:prstGeom prst="rect">
            <a:avLst/>
          </a:prstGeom>
        </p:spPr>
      </p:pic>
    </p:spTree>
    <p:extLst>
      <p:ext uri="{BB962C8B-B14F-4D97-AF65-F5344CB8AC3E}">
        <p14:creationId xmlns:p14="http://schemas.microsoft.com/office/powerpoint/2010/main" val="211052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wipe(left)">
                                      <p:cBhvr>
                                        <p:cTn id="14" dur="500"/>
                                        <p:tgtEl>
                                          <p:spTgt spid="6">
                                            <p:txEl>
                                              <p:pRg st="4" end="4"/>
                                            </p:txEl>
                                          </p:spTgt>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wipe(left)">
                                      <p:cBhvr>
                                        <p:cTn id="23" dur="500"/>
                                        <p:tgtEl>
                                          <p:spTgt spid="6">
                                            <p:txEl>
                                              <p:pRg st="6" end="6"/>
                                            </p:txEl>
                                          </p:spTgt>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wipe(left)">
                                      <p:cBhvr>
                                        <p:cTn id="27" dur="500"/>
                                        <p:tgtEl>
                                          <p:spTgt spid="6">
                                            <p:txEl>
                                              <p:pRg st="7" end="7"/>
                                            </p:txEl>
                                          </p:spTgt>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wipe(left)">
                                      <p:cBhvr>
                                        <p:cTn id="3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Deploy and Configure Scale Sets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6401753"/>
          </a:xfrm>
        </p:spPr>
        <p:txBody>
          <a:bodyPr/>
          <a:lstStyle/>
          <a:p>
            <a:r>
              <a:rPr lang="en-US" sz="2800" dirty="0"/>
              <a:t>Deploy</a:t>
            </a:r>
          </a:p>
          <a:p>
            <a:pPr marL="466298" indent="-466298">
              <a:buFont typeface="Arial" panose="020B0604020202020204" pitchFamily="34" charset="0"/>
              <a:buChar char="•"/>
            </a:pPr>
            <a:r>
              <a:rPr lang="en-US" sz="2000" dirty="0">
                <a:hlinkClick r:id="rId3"/>
              </a:rPr>
              <a:t>Visual Studio</a:t>
            </a:r>
            <a:endParaRPr lang="en-US" sz="2000" dirty="0"/>
          </a:p>
          <a:p>
            <a:pPr marL="466298" indent="-466298">
              <a:buFont typeface="Arial" panose="020B0604020202020204" pitchFamily="34" charset="0"/>
              <a:buChar char="•"/>
            </a:pPr>
            <a:r>
              <a:rPr lang="en-US" sz="2000" dirty="0">
                <a:hlinkClick r:id="rId4"/>
              </a:rPr>
              <a:t>Availability Zones</a:t>
            </a:r>
            <a:endParaRPr lang="en-US" sz="2000" dirty="0"/>
          </a:p>
          <a:p>
            <a:pPr marL="694898" lvl="1" indent="-466298">
              <a:buFont typeface="Arial" panose="020B0604020202020204" pitchFamily="34" charset="0"/>
              <a:buChar char="•"/>
            </a:pPr>
            <a:r>
              <a:rPr lang="en-US" sz="1600" dirty="0">
                <a:hlinkClick r:id="rId5"/>
              </a:rPr>
              <a:t>Placement Groups</a:t>
            </a:r>
            <a:endParaRPr lang="en-US" sz="1600" dirty="0"/>
          </a:p>
          <a:p>
            <a:pPr marL="694898" lvl="1" indent="-466298">
              <a:buFont typeface="Arial" panose="020B0604020202020204" pitchFamily="34" charset="0"/>
              <a:buChar char="•"/>
            </a:pPr>
            <a:r>
              <a:rPr lang="en-US" sz="1600" dirty="0">
                <a:hlinkClick r:id="rId6"/>
              </a:rPr>
              <a:t>Zone Balancing</a:t>
            </a:r>
            <a:endParaRPr lang="en-US" sz="1600" dirty="0"/>
          </a:p>
          <a:p>
            <a:pPr marL="466298" indent="-466298">
              <a:buFont typeface="Arial" panose="020B0604020202020204" pitchFamily="34" charset="0"/>
              <a:buChar char="•"/>
            </a:pPr>
            <a:r>
              <a:rPr lang="en-US" sz="2000" dirty="0">
                <a:hlinkClick r:id="rId7"/>
              </a:rPr>
              <a:t>Autoscale</a:t>
            </a:r>
            <a:endParaRPr lang="en-US" sz="2000" dirty="0"/>
          </a:p>
          <a:p>
            <a:pPr marL="466298" indent="-466298">
              <a:buFont typeface="Arial" panose="020B0604020202020204" pitchFamily="34" charset="0"/>
              <a:buChar char="•"/>
            </a:pPr>
            <a:r>
              <a:rPr lang="en-US" sz="2000" dirty="0"/>
              <a:t>Applications, Extensions, Data Disks, Encrypt disks</a:t>
            </a:r>
          </a:p>
          <a:p>
            <a:r>
              <a:rPr lang="en-US" sz="2800" dirty="0"/>
              <a:t>Configure</a:t>
            </a:r>
          </a:p>
          <a:p>
            <a:pPr marL="349724" indent="-349724">
              <a:buFont typeface="Arial" panose="020B0604020202020204" pitchFamily="34" charset="0"/>
              <a:buChar char="•"/>
            </a:pPr>
            <a:r>
              <a:rPr lang="en-US" sz="2000" dirty="0">
                <a:hlinkClick r:id="rId8"/>
              </a:rPr>
              <a:t>Modify Scale Set</a:t>
            </a:r>
            <a:endParaRPr lang="en-US" sz="2000" dirty="0"/>
          </a:p>
          <a:p>
            <a:pPr marL="349724" indent="-349724">
              <a:buFont typeface="Arial" panose="020B0604020202020204" pitchFamily="34" charset="0"/>
              <a:buChar char="•"/>
            </a:pPr>
            <a:r>
              <a:rPr lang="en-US" sz="2000" dirty="0">
                <a:hlinkClick r:id="rId9"/>
              </a:rPr>
              <a:t>Know Restrictions</a:t>
            </a:r>
            <a:endParaRPr lang="en-US" sz="2000" dirty="0"/>
          </a:p>
          <a:p>
            <a:pPr marL="349724" indent="-349724">
              <a:buFont typeface="Arial" panose="020B0604020202020204" pitchFamily="34" charset="0"/>
              <a:buChar char="•"/>
            </a:pPr>
            <a:r>
              <a:rPr lang="en-US" sz="2000" dirty="0">
                <a:hlinkClick r:id="rId10"/>
              </a:rPr>
              <a:t>When Deallocation required</a:t>
            </a:r>
            <a:endParaRPr lang="en-US" sz="2000" dirty="0"/>
          </a:p>
          <a:p>
            <a:pPr marL="349724" indent="-349724">
              <a:buFont typeface="Arial" panose="020B0604020202020204" pitchFamily="34" charset="0"/>
              <a:buChar char="•"/>
            </a:pPr>
            <a:r>
              <a:rPr lang="en-US" sz="2000" dirty="0">
                <a:hlinkClick r:id="rId11"/>
              </a:rPr>
              <a:t>See Scenarios</a:t>
            </a:r>
            <a:endParaRPr lang="en-US" sz="2000" dirty="0"/>
          </a:p>
          <a:p>
            <a:pPr marL="349724" indent="-349724">
              <a:buFont typeface="Arial" panose="020B0604020202020204" pitchFamily="34" charset="0"/>
              <a:buChar char="•"/>
            </a:pPr>
            <a:r>
              <a:rPr lang="en-US" sz="2000" dirty="0"/>
              <a:t>See </a:t>
            </a:r>
            <a:r>
              <a:rPr lang="en-US" sz="2000" dirty="0">
                <a:hlinkClick r:id="rId12"/>
              </a:rPr>
              <a:t>Checklist for using Large Scale Sets</a:t>
            </a:r>
            <a:r>
              <a:rPr lang="en-US" sz="2000" dirty="0"/>
              <a:t>!</a:t>
            </a:r>
          </a:p>
          <a:p>
            <a:pPr marL="349724" indent="-349724">
              <a:buFont typeface="Arial" panose="020B0604020202020204" pitchFamily="34" charset="0"/>
              <a:buChar char="•"/>
            </a:pPr>
            <a:r>
              <a:rPr lang="en-US" sz="2000" dirty="0"/>
              <a:t>Read </a:t>
            </a:r>
            <a:r>
              <a:rPr lang="en-US" sz="2000" dirty="0">
                <a:hlinkClick r:id="rId4"/>
              </a:rPr>
              <a:t>VMSS w/ Availability Zones</a:t>
            </a:r>
            <a:r>
              <a:rPr lang="en-US" sz="2000" dirty="0"/>
              <a:t> </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hlinkClick r:id="rId13"/>
            <a:extLst>
              <a:ext uri="{FF2B5EF4-FFF2-40B4-BE49-F238E27FC236}">
                <a16:creationId xmlns:a16="http://schemas.microsoft.com/office/drawing/2014/main" id="{7C478FFA-B42E-44F3-A25D-B5C43439673D}"/>
              </a:ext>
            </a:extLst>
          </p:cNvPr>
          <p:cNvPicPr>
            <a:picLocks noChangeAspect="1"/>
          </p:cNvPicPr>
          <p:nvPr/>
        </p:nvPicPr>
        <p:blipFill>
          <a:blip r:embed="rId14"/>
          <a:stretch>
            <a:fillRect/>
          </a:stretch>
        </p:blipFill>
        <p:spPr>
          <a:xfrm>
            <a:off x="6218237" y="2245540"/>
            <a:ext cx="4638675" cy="3095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Rectangle 3">
            <a:extLst>
              <a:ext uri="{FF2B5EF4-FFF2-40B4-BE49-F238E27FC236}">
                <a16:creationId xmlns:a16="http://schemas.microsoft.com/office/drawing/2014/main" id="{32172FC4-5D5F-44B8-905D-B014B7706114}"/>
              </a:ext>
            </a:extLst>
          </p:cNvPr>
          <p:cNvSpPr/>
          <p:nvPr/>
        </p:nvSpPr>
        <p:spPr>
          <a:xfrm>
            <a:off x="7824879" y="5916460"/>
            <a:ext cx="1425390" cy="369332"/>
          </a:xfrm>
          <a:prstGeom prst="rect">
            <a:avLst/>
          </a:prstGeom>
        </p:spPr>
        <p:txBody>
          <a:bodyPr wrap="none">
            <a:spAutoFit/>
          </a:bodyPr>
          <a:lstStyle/>
          <a:p>
            <a:r>
              <a:rPr lang="en-US" dirty="0"/>
              <a:t>Click the link</a:t>
            </a:r>
          </a:p>
        </p:txBody>
      </p:sp>
      <p:cxnSp>
        <p:nvCxnSpPr>
          <p:cNvPr id="7" name="Straight Arrow Connector 6">
            <a:extLst>
              <a:ext uri="{FF2B5EF4-FFF2-40B4-BE49-F238E27FC236}">
                <a16:creationId xmlns:a16="http://schemas.microsoft.com/office/drawing/2014/main" id="{C176F75C-1842-41FE-A044-637AE70D7964}"/>
              </a:ext>
            </a:extLst>
          </p:cNvPr>
          <p:cNvCxnSpPr/>
          <p:nvPr/>
        </p:nvCxnSpPr>
        <p:spPr>
          <a:xfrm flipV="1">
            <a:off x="8537574" y="5477692"/>
            <a:ext cx="0" cy="35705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77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666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6375648" cy="1181862"/>
          </a:xfrm>
        </p:spPr>
        <p:txBody>
          <a:bodyPr>
            <a:normAutofit fontScale="90000"/>
          </a:bodyPr>
          <a:lstStyle/>
          <a:p>
            <a:r>
              <a:rPr lang="en-US"/>
              <a:t>Deploy &amp; Manage Virtual Networks</a:t>
            </a:r>
            <a:br>
              <a:rPr lang="en-US"/>
            </a:br>
            <a:r>
              <a:rPr lang="en-US"/>
              <a:t>30-35%</a:t>
            </a:r>
            <a:endParaRPr lang="en-AU"/>
          </a:p>
        </p:txBody>
      </p:sp>
      <p:sp>
        <p:nvSpPr>
          <p:cNvPr id="3" name="TextBox 2">
            <a:extLst>
              <a:ext uri="{FF2B5EF4-FFF2-40B4-BE49-F238E27FC236}">
                <a16:creationId xmlns:a16="http://schemas.microsoft.com/office/drawing/2014/main" id="{AA73D2AB-DC5E-4DCC-8CF7-8811BB26CFF0}"/>
              </a:ext>
            </a:extLst>
          </p:cNvPr>
          <p:cNvSpPr txBox="1"/>
          <p:nvPr/>
        </p:nvSpPr>
        <p:spPr>
          <a:xfrm>
            <a:off x="5066109" y="3929310"/>
            <a:ext cx="7056784" cy="2342180"/>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Implement and manage virtual networking</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Configure name resolution</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Secure Access to Virtual Networks</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Configure Load Balancing</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Monitor and troubleshoot virtual networking</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Integrate on premises network with Azure Virtual Network</a:t>
            </a:r>
            <a:endParaRPr lang="en-US" sz="2000" dirty="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641047D2-4B30-4F70-92D5-3292B499453F}"/>
              </a:ext>
            </a:extLst>
          </p:cNvPr>
          <p:cNvSpPr/>
          <p:nvPr/>
        </p:nvSpPr>
        <p:spPr>
          <a:xfrm>
            <a:off x="9302155" y="576170"/>
            <a:ext cx="2516266" cy="461665"/>
          </a:xfrm>
          <a:prstGeom prst="rect">
            <a:avLst/>
          </a:prstGeom>
        </p:spPr>
        <p:txBody>
          <a:bodyPr wrap="none">
            <a:spAutoFit/>
          </a:bodyPr>
          <a:lstStyle/>
          <a:p>
            <a:r>
              <a:rPr lang="en-US" sz="2400" dirty="0"/>
              <a:t>aka.ms/VNetFAQ </a:t>
            </a:r>
          </a:p>
        </p:txBody>
      </p:sp>
    </p:spTree>
    <p:extLst>
      <p:ext uri="{BB962C8B-B14F-4D97-AF65-F5344CB8AC3E}">
        <p14:creationId xmlns:p14="http://schemas.microsoft.com/office/powerpoint/2010/main" val="230621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Deploy and Configure Azure Bastion Service</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490595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Deploy</a:t>
            </a:r>
          </a:p>
          <a:p>
            <a:pPr lvl="1"/>
            <a:r>
              <a:rPr lang="en-US" sz="2400" i="1" dirty="0">
                <a:hlinkClick r:id="rId3"/>
              </a:rPr>
              <a:t>Do the Tutorial!</a:t>
            </a:r>
            <a:endParaRPr lang="en-US" sz="2400" i="1" dirty="0"/>
          </a:p>
          <a:p>
            <a:pPr lvl="1"/>
            <a:r>
              <a:rPr lang="en-US" sz="2400" i="1" dirty="0">
                <a:hlinkClick r:id="rId4"/>
              </a:rPr>
              <a:t>Read the FAQ!</a:t>
            </a:r>
            <a:endParaRPr lang="en-US" sz="2400" i="1" dirty="0"/>
          </a:p>
          <a:p>
            <a:endParaRPr lang="en-US" sz="2800" i="1" dirty="0"/>
          </a:p>
          <a:p>
            <a:r>
              <a:rPr lang="en-US" sz="2800" dirty="0"/>
              <a:t>Configure </a:t>
            </a:r>
          </a:p>
          <a:p>
            <a:pPr marL="457200" indent="-457200">
              <a:buFont typeface="Arial" panose="020B0604020202020204" pitchFamily="34" charset="0"/>
              <a:buChar char="•"/>
            </a:pPr>
            <a:r>
              <a:rPr lang="en-US" sz="2400" dirty="0">
                <a:hlinkClick r:id="rId5"/>
              </a:rPr>
              <a:t>NSG</a:t>
            </a:r>
            <a:r>
              <a:rPr lang="en-US" sz="2400" dirty="0"/>
              <a:t> Access</a:t>
            </a:r>
          </a:p>
          <a:p>
            <a:pPr marL="457200" indent="-457200">
              <a:buFont typeface="Arial" panose="020B0604020202020204" pitchFamily="34" charset="0"/>
              <a:buChar char="•"/>
            </a:pPr>
            <a:r>
              <a:rPr lang="en-US" sz="2400" dirty="0">
                <a:hlinkClick r:id="rId6"/>
              </a:rPr>
              <a:t>Resource Logs</a:t>
            </a:r>
            <a:endParaRPr lang="en-US" sz="2400" dirty="0"/>
          </a:p>
          <a:p>
            <a:pPr marL="457200" indent="-457200">
              <a:buFont typeface="Arial" panose="020B0604020202020204" pitchFamily="34" charset="0"/>
              <a:buChar char="•"/>
            </a:pPr>
            <a:r>
              <a:rPr lang="en-US" sz="2400" dirty="0">
                <a:hlinkClick r:id="rId7"/>
              </a:rPr>
              <a:t>Monitor / Manage</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1026" name="Picture 2" descr="Azure Bastion Architecture">
            <a:extLst>
              <a:ext uri="{FF2B5EF4-FFF2-40B4-BE49-F238E27FC236}">
                <a16:creationId xmlns:a16="http://schemas.microsoft.com/office/drawing/2014/main" id="{E36B869A-BDD9-4643-BDB4-E1C1E48D9E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7759" y="2096682"/>
            <a:ext cx="6658301" cy="44315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64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Evaluate Effective Security Rules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01005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Know how traffic is evaluated</a:t>
            </a:r>
            <a:endParaRPr lang="en-US" sz="2800" dirty="0"/>
          </a:p>
          <a:p>
            <a:pPr marL="742950" lvl="1" indent="-514350">
              <a:buFont typeface="Arial" panose="020B0604020202020204" pitchFamily="34" charset="0"/>
              <a:buChar char="•"/>
            </a:pPr>
            <a:r>
              <a:rPr lang="en-US" sz="2000" dirty="0"/>
              <a:t>Inbound / Outbound </a:t>
            </a:r>
          </a:p>
          <a:p>
            <a:pPr marL="742950" lvl="1" indent="-514350">
              <a:buFont typeface="Arial" panose="020B0604020202020204" pitchFamily="34" charset="0"/>
              <a:buChar char="•"/>
            </a:pPr>
            <a:r>
              <a:rPr lang="en-US" sz="2000" dirty="0"/>
              <a:t>Intra Subnet traffic</a:t>
            </a:r>
          </a:p>
          <a:p>
            <a:pPr marL="514350" indent="-514350">
              <a:buFont typeface="+mj-lt"/>
              <a:buAutoNum type="arabicPeriod"/>
            </a:pPr>
            <a:r>
              <a:rPr lang="en-US" sz="2800" dirty="0"/>
              <a:t>Use </a:t>
            </a:r>
            <a:r>
              <a:rPr lang="en-US" sz="2800" dirty="0">
                <a:hlinkClick r:id="rId4"/>
              </a:rPr>
              <a:t>Network Watcher</a:t>
            </a:r>
            <a:endParaRPr lang="en-US" sz="2800" dirty="0"/>
          </a:p>
          <a:p>
            <a:pPr marL="742950" lvl="1" indent="-514350">
              <a:buFont typeface="Arial" panose="020B0604020202020204" pitchFamily="34" charset="0"/>
              <a:buChar char="•"/>
            </a:pPr>
            <a:r>
              <a:rPr lang="en-US" sz="2000" dirty="0"/>
              <a:t>IP Flow Verify</a:t>
            </a:r>
          </a:p>
          <a:p>
            <a:pPr marL="514350" indent="-514350">
              <a:buFont typeface="+mj-lt"/>
              <a:buAutoNum type="arabicPeriod"/>
            </a:pPr>
            <a:r>
              <a:rPr lang="en-US" sz="2800" dirty="0">
                <a:hlinkClick r:id="rId5"/>
              </a:rPr>
              <a:t>Quickstart</a:t>
            </a:r>
            <a:r>
              <a:rPr lang="en-US" sz="2800" dirty="0"/>
              <a:t> to try it!</a:t>
            </a:r>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237934F-CA6F-4209-97C1-880EBD2EFA4D}"/>
              </a:ext>
            </a:extLst>
          </p:cNvPr>
          <p:cNvSpPr txBox="1"/>
          <p:nvPr/>
        </p:nvSpPr>
        <p:spPr>
          <a:xfrm>
            <a:off x="119269" y="6158892"/>
            <a:ext cx="10684566" cy="646331"/>
          </a:xfrm>
          <a:prstGeom prst="rect">
            <a:avLst/>
          </a:prstGeom>
          <a:noFill/>
        </p:spPr>
        <p:txBody>
          <a:bodyPr wrap="square">
            <a:spAutoFit/>
          </a:bodyPr>
          <a:lstStyle/>
          <a:p>
            <a:r>
              <a:rPr lang="en-US" dirty="0">
                <a:hlinkClick r:id="rId4"/>
              </a:rPr>
              <a:t>https://docs.microsoft.com/en-us/azure/virtual-network/network-security-group-how-it-works</a:t>
            </a:r>
          </a:p>
          <a:p>
            <a:r>
              <a:rPr lang="en-US" dirty="0">
                <a:hlinkClick r:id="rId4"/>
              </a:rPr>
              <a:t>https://docs.microsoft.com/en-us/azure/network-watcher/network-watcher-security-group-view-overview</a:t>
            </a:r>
            <a:r>
              <a:rPr lang="en-US" dirty="0"/>
              <a:t> </a:t>
            </a:r>
          </a:p>
        </p:txBody>
      </p:sp>
      <p:pic>
        <p:nvPicPr>
          <p:cNvPr id="2050" name="Picture 2" descr="NSG-processing">
            <a:extLst>
              <a:ext uri="{FF2B5EF4-FFF2-40B4-BE49-F238E27FC236}">
                <a16:creationId xmlns:a16="http://schemas.microsoft.com/office/drawing/2014/main" id="{F5E3D86C-9F8F-4115-898E-B91F89DED3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9459" y="1756445"/>
            <a:ext cx="4132124" cy="3677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34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wipe(left)">
                                      <p:cBhvr>
                                        <p:cTn id="7" dur="500"/>
                                        <p:tgtEl>
                                          <p:spTgt spid="10">
                                            <p:txEl>
                                              <p:pRg st="3" end="3"/>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
                                            <p:txEl>
                                              <p:pRg st="4" end="4"/>
                                            </p:txEl>
                                          </p:spTgt>
                                        </p:tgtEl>
                                        <p:attrNameLst>
                                          <p:attrName>style.visibility</p:attrName>
                                        </p:attrNameLst>
                                      </p:cBhvr>
                                      <p:to>
                                        <p:strVal val="visible"/>
                                      </p:to>
                                    </p:set>
                                    <p:animEffect transition="in" filter="wipe(left)">
                                      <p:cBhvr>
                                        <p:cTn id="10" dur="500"/>
                                        <p:tgtEl>
                                          <p:spTgt spid="10">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animEffect transition="in" filter="wipe(left)">
                                      <p:cBhvr>
                                        <p:cTn id="15"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88443" y="595697"/>
            <a:ext cx="11237870" cy="565027"/>
          </a:xfrm>
        </p:spPr>
        <p:txBody>
          <a:bodyPr/>
          <a:lstStyle/>
          <a:p>
            <a:r>
              <a:rPr lang="en-US" sz="4000" dirty="0"/>
              <a:t>Manage Multiple Tenants/Directories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4683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Resource independence</a:t>
            </a:r>
          </a:p>
          <a:p>
            <a:pPr marL="514350" indent="-514350">
              <a:buFont typeface="+mj-lt"/>
              <a:buAutoNum type="arabicPeriod"/>
            </a:pPr>
            <a:r>
              <a:rPr lang="en-US" sz="2800" dirty="0"/>
              <a:t>Administrative independence</a:t>
            </a:r>
          </a:p>
          <a:p>
            <a:pPr marL="514350" indent="-514350">
              <a:buFont typeface="+mj-lt"/>
              <a:buAutoNum type="arabicPeriod"/>
            </a:pPr>
            <a:r>
              <a:rPr lang="en-US" sz="2800" dirty="0"/>
              <a:t>Synchronization independence</a:t>
            </a:r>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BFFF4B0D-C0F3-468B-B279-6205E1D0AD1B}"/>
              </a:ext>
            </a:extLst>
          </p:cNvPr>
          <p:cNvSpPr txBox="1"/>
          <p:nvPr/>
        </p:nvSpPr>
        <p:spPr>
          <a:xfrm>
            <a:off x="365609" y="6211859"/>
            <a:ext cx="11471563" cy="369332"/>
          </a:xfrm>
          <a:prstGeom prst="rect">
            <a:avLst/>
          </a:prstGeom>
          <a:noFill/>
        </p:spPr>
        <p:txBody>
          <a:bodyPr wrap="square">
            <a:spAutoFit/>
          </a:bodyPr>
          <a:lstStyle/>
          <a:p>
            <a:r>
              <a:rPr lang="en-US" dirty="0"/>
              <a:t> </a:t>
            </a:r>
            <a:r>
              <a:rPr lang="en-US" dirty="0">
                <a:hlinkClick r:id="rId3"/>
              </a:rPr>
              <a:t>https://docs.microsoft.com/en-us/azure/active-directory/enterprise-users/licensing-directory-independence</a:t>
            </a:r>
            <a:r>
              <a:rPr lang="en-US" dirty="0"/>
              <a:t> </a:t>
            </a:r>
          </a:p>
        </p:txBody>
      </p:sp>
      <p:sp>
        <p:nvSpPr>
          <p:cNvPr id="8" name="TextBox 7">
            <a:extLst>
              <a:ext uri="{FF2B5EF4-FFF2-40B4-BE49-F238E27FC236}">
                <a16:creationId xmlns:a16="http://schemas.microsoft.com/office/drawing/2014/main" id="{80F0B9CB-00EB-430B-B657-92753FBB0A1F}"/>
              </a:ext>
            </a:extLst>
          </p:cNvPr>
          <p:cNvSpPr txBox="1"/>
          <p:nvPr/>
        </p:nvSpPr>
        <p:spPr>
          <a:xfrm>
            <a:off x="8853055" y="5836154"/>
            <a:ext cx="3408218" cy="369332"/>
          </a:xfrm>
          <a:prstGeom prst="rect">
            <a:avLst/>
          </a:prstGeom>
          <a:noFill/>
        </p:spPr>
        <p:txBody>
          <a:bodyPr wrap="square">
            <a:spAutoFit/>
          </a:bodyPr>
          <a:lstStyle/>
          <a:p>
            <a:r>
              <a:rPr lang="en-US" dirty="0">
                <a:hlinkClick r:id="rId4"/>
              </a:rPr>
              <a:t>https://aad.portal.azure.com/</a:t>
            </a:r>
            <a:r>
              <a:rPr lang="en-US" dirty="0"/>
              <a:t> </a:t>
            </a:r>
          </a:p>
        </p:txBody>
      </p:sp>
      <p:pic>
        <p:nvPicPr>
          <p:cNvPr id="7" name="Picture 6">
            <a:extLst>
              <a:ext uri="{FF2B5EF4-FFF2-40B4-BE49-F238E27FC236}">
                <a16:creationId xmlns:a16="http://schemas.microsoft.com/office/drawing/2014/main" id="{C6199711-67CC-41CF-93EF-C993888E80B5}"/>
              </a:ext>
            </a:extLst>
          </p:cNvPr>
          <p:cNvPicPr>
            <a:picLocks noChangeAspect="1"/>
          </p:cNvPicPr>
          <p:nvPr/>
        </p:nvPicPr>
        <p:blipFill>
          <a:blip r:embed="rId5"/>
          <a:stretch>
            <a:fillRect/>
          </a:stretch>
        </p:blipFill>
        <p:spPr>
          <a:xfrm>
            <a:off x="1422080" y="2950259"/>
            <a:ext cx="6832951" cy="3041806"/>
          </a:xfrm>
          <a:prstGeom prst="rect">
            <a:avLst/>
          </a:prstGeom>
        </p:spPr>
      </p:pic>
    </p:spTree>
    <p:extLst>
      <p:ext uri="{BB962C8B-B14F-4D97-AF65-F5344CB8AC3E}">
        <p14:creationId xmlns:p14="http://schemas.microsoft.com/office/powerpoint/2010/main" val="174176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Express Route</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4163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Create a Circuit</a:t>
            </a:r>
            <a:endParaRPr lang="en-US" sz="2800" dirty="0"/>
          </a:p>
          <a:p>
            <a:pPr marL="514350" indent="-514350">
              <a:buFont typeface="+mj-lt"/>
              <a:buAutoNum type="arabicPeriod"/>
            </a:pPr>
            <a:r>
              <a:rPr lang="en-US" sz="2800" dirty="0">
                <a:hlinkClick r:id="rId4"/>
              </a:rPr>
              <a:t>Create and Modify Peering</a:t>
            </a:r>
            <a:endParaRPr lang="en-US" sz="2800" dirty="0"/>
          </a:p>
          <a:p>
            <a:pPr marL="514350" indent="-514350">
              <a:buFont typeface="+mj-lt"/>
              <a:buAutoNum type="arabicPeriod"/>
            </a:pPr>
            <a:r>
              <a:rPr lang="en-US" sz="2800" dirty="0">
                <a:hlinkClick r:id="rId5"/>
              </a:rPr>
              <a:t>Virtual Network Gateway</a:t>
            </a:r>
            <a:endParaRPr lang="en-US" sz="2800" dirty="0"/>
          </a:p>
          <a:p>
            <a:pPr marL="514350" indent="-514350">
              <a:buFont typeface="+mj-lt"/>
              <a:buAutoNum type="arabicPeriod"/>
            </a:pPr>
            <a:r>
              <a:rPr lang="en-US" sz="2800" dirty="0">
                <a:hlinkClick r:id="rId6"/>
              </a:rPr>
              <a:t>Connect </a:t>
            </a:r>
            <a:r>
              <a:rPr lang="en-US" sz="2800" dirty="0" err="1">
                <a:hlinkClick r:id="rId6"/>
              </a:rPr>
              <a:t>Vnet</a:t>
            </a:r>
            <a:r>
              <a:rPr lang="en-US" sz="2800" dirty="0">
                <a:hlinkClick r:id="rId6"/>
              </a:rPr>
              <a:t> to Circuit</a:t>
            </a:r>
            <a:endParaRPr lang="en-US" sz="2800" dirty="0"/>
          </a:p>
          <a:p>
            <a:pPr marL="514350" indent="-514350">
              <a:buFont typeface="+mj-lt"/>
              <a:buAutoNum type="arabicPeriod"/>
            </a:pPr>
            <a:r>
              <a:rPr lang="en-US" sz="2800" dirty="0">
                <a:hlinkClick r:id="rId7"/>
              </a:rPr>
              <a:t>Route Filters</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3074" name="Picture 2" descr="ExpressRoute connection overview">
            <a:extLst>
              <a:ext uri="{FF2B5EF4-FFF2-40B4-BE49-F238E27FC236}">
                <a16:creationId xmlns:a16="http://schemas.microsoft.com/office/drawing/2014/main" id="{4F8156E2-DD5D-4B9F-866B-296B90A517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0757" y="3617434"/>
            <a:ext cx="6595165" cy="31537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48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Troubleshoot External Networking</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565077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Network Adapter</a:t>
            </a:r>
            <a:endParaRPr lang="en-US" sz="2800" dirty="0"/>
          </a:p>
          <a:p>
            <a:pPr marL="514350" indent="-514350">
              <a:buFont typeface="+mj-lt"/>
              <a:buAutoNum type="arabicPeriod"/>
            </a:pPr>
            <a:r>
              <a:rPr lang="en-US" sz="2800" dirty="0">
                <a:hlinkClick r:id="rId4"/>
              </a:rPr>
              <a:t>Network Security Group Settings</a:t>
            </a:r>
            <a:endParaRPr lang="en-US" sz="2800" dirty="0"/>
          </a:p>
          <a:p>
            <a:pPr marL="514350" indent="-514350">
              <a:buFont typeface="+mj-lt"/>
              <a:buAutoNum type="arabicPeriod"/>
            </a:pPr>
            <a:r>
              <a:rPr lang="en-US" sz="2800" dirty="0">
                <a:hlinkClick r:id="rId5"/>
              </a:rPr>
              <a:t>Connectivity Check</a:t>
            </a:r>
            <a:endParaRPr lang="en-US" sz="2800" dirty="0"/>
          </a:p>
          <a:p>
            <a:pPr marL="514350" indent="-514350">
              <a:buFont typeface="+mj-lt"/>
              <a:buAutoNum type="arabicPeriod"/>
            </a:pPr>
            <a:r>
              <a:rPr lang="en-US" sz="2800" dirty="0">
                <a:hlinkClick r:id="rId6"/>
              </a:rPr>
              <a:t>IP Flow Verify</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r>
              <a:rPr lang="en-US" sz="2000" i="1" dirty="0">
                <a:hlinkClick r:id="rId7"/>
              </a:rPr>
              <a:t>Download the Azure Networking PDF!</a:t>
            </a:r>
            <a:endParaRPr lang="en-US" sz="2800" i="1"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8AB3A99-BF68-4E71-98E9-C4F0A4C6944C}"/>
              </a:ext>
            </a:extLst>
          </p:cNvPr>
          <p:cNvPicPr>
            <a:picLocks noChangeAspect="1"/>
          </p:cNvPicPr>
          <p:nvPr/>
        </p:nvPicPr>
        <p:blipFill>
          <a:blip r:embed="rId8"/>
          <a:stretch>
            <a:fillRect/>
          </a:stretch>
        </p:blipFill>
        <p:spPr>
          <a:xfrm>
            <a:off x="6651597" y="1451083"/>
            <a:ext cx="4350566" cy="4452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808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Application Gateway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4163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Front End IP Address</a:t>
            </a:r>
          </a:p>
          <a:p>
            <a:pPr marL="514350" indent="-514350">
              <a:buFont typeface="+mj-lt"/>
              <a:buAutoNum type="arabicPeriod"/>
            </a:pPr>
            <a:r>
              <a:rPr lang="en-US" sz="2800" dirty="0"/>
              <a:t>Listeners</a:t>
            </a:r>
          </a:p>
          <a:p>
            <a:pPr marL="514350" indent="-514350">
              <a:buFont typeface="+mj-lt"/>
              <a:buAutoNum type="arabicPeriod"/>
            </a:pPr>
            <a:r>
              <a:rPr lang="en-US" sz="2800" dirty="0"/>
              <a:t>Request Routing Rules</a:t>
            </a:r>
          </a:p>
          <a:p>
            <a:pPr marL="514350" indent="-514350">
              <a:buFont typeface="+mj-lt"/>
              <a:buAutoNum type="arabicPeriod"/>
            </a:pPr>
            <a:r>
              <a:rPr lang="en-US" sz="2800" dirty="0"/>
              <a:t>HTTP Settings</a:t>
            </a:r>
          </a:p>
          <a:p>
            <a:pPr marL="514350" indent="-514350">
              <a:buFont typeface="+mj-lt"/>
              <a:buAutoNum type="arabicPeriod"/>
            </a:pPr>
            <a:r>
              <a:rPr lang="en-US" sz="2800" dirty="0"/>
              <a:t>Back End Pool</a:t>
            </a:r>
          </a:p>
          <a:p>
            <a:pPr marL="514350" indent="-514350">
              <a:buFont typeface="+mj-lt"/>
              <a:buAutoNum type="arabicPeriod"/>
            </a:pPr>
            <a:r>
              <a:rPr lang="en-US" sz="2800" dirty="0"/>
              <a:t>Health Probes</a:t>
            </a:r>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9DED2ABF-ABE6-4892-9883-8906A947B52E}"/>
              </a:ext>
            </a:extLst>
          </p:cNvPr>
          <p:cNvSpPr txBox="1"/>
          <p:nvPr/>
        </p:nvSpPr>
        <p:spPr>
          <a:xfrm>
            <a:off x="168966" y="6343558"/>
            <a:ext cx="9148969" cy="369332"/>
          </a:xfrm>
          <a:prstGeom prst="rect">
            <a:avLst/>
          </a:prstGeom>
          <a:noFill/>
        </p:spPr>
        <p:txBody>
          <a:bodyPr wrap="square">
            <a:spAutoFit/>
          </a:bodyPr>
          <a:lstStyle/>
          <a:p>
            <a:r>
              <a:rPr lang="en-US" dirty="0">
                <a:hlinkClick r:id="rId3"/>
              </a:rPr>
              <a:t>https://docs.microsoft.com/en-us/azure/application-gateway/configuration-overview</a:t>
            </a:r>
            <a:r>
              <a:rPr lang="en-US" dirty="0"/>
              <a:t> </a:t>
            </a:r>
          </a:p>
        </p:txBody>
      </p:sp>
      <p:pic>
        <p:nvPicPr>
          <p:cNvPr id="4098" name="Picture 2" descr="imageURLroute">
            <a:extLst>
              <a:ext uri="{FF2B5EF4-FFF2-40B4-BE49-F238E27FC236}">
                <a16:creationId xmlns:a16="http://schemas.microsoft.com/office/drawing/2014/main" id="{4E87EFE5-09E3-4D45-A2A4-F44F25F12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3490" y="2679147"/>
            <a:ext cx="4983162" cy="30521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72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left)">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left)">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wipe(left)">
                                      <p:cBhvr>
                                        <p:cTn id="2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Azure Virtual WAN</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14547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Site to Site</a:t>
            </a:r>
            <a:endParaRPr lang="en-US" sz="2800" dirty="0"/>
          </a:p>
          <a:p>
            <a:pPr marL="742950" lvl="1" indent="-514350">
              <a:buFont typeface="Arial" panose="020B0604020202020204" pitchFamily="34" charset="0"/>
              <a:buChar char="•"/>
            </a:pPr>
            <a:r>
              <a:rPr lang="en-US" sz="2000" dirty="0">
                <a:hlinkClick r:id="rId4"/>
              </a:rPr>
              <a:t>Custom </a:t>
            </a:r>
            <a:r>
              <a:rPr lang="en-US" sz="2000" dirty="0" err="1">
                <a:hlinkClick r:id="rId4"/>
              </a:rPr>
              <a:t>IPSec</a:t>
            </a:r>
            <a:r>
              <a:rPr lang="en-US" sz="2000" dirty="0">
                <a:hlinkClick r:id="rId4"/>
              </a:rPr>
              <a:t> Policy</a:t>
            </a:r>
            <a:endParaRPr lang="en-US" sz="2000" dirty="0"/>
          </a:p>
          <a:p>
            <a:pPr marL="514350" indent="-514350">
              <a:buFont typeface="+mj-lt"/>
              <a:buAutoNum type="arabicPeriod"/>
            </a:pPr>
            <a:r>
              <a:rPr lang="en-US" sz="2800" dirty="0">
                <a:hlinkClick r:id="rId5"/>
              </a:rPr>
              <a:t>User VPN</a:t>
            </a:r>
            <a:endParaRPr lang="en-US" sz="2800" dirty="0"/>
          </a:p>
          <a:p>
            <a:pPr marL="514350" indent="-514350">
              <a:buFont typeface="+mj-lt"/>
              <a:buAutoNum type="arabicPeriod"/>
            </a:pPr>
            <a:r>
              <a:rPr lang="en-US" sz="2800" dirty="0">
                <a:hlinkClick r:id="rId6"/>
              </a:rPr>
              <a:t>ExpressRoute</a:t>
            </a:r>
            <a:endParaRPr lang="en-US" sz="2800" dirty="0"/>
          </a:p>
          <a:p>
            <a:pPr marL="742950" lvl="1" indent="-514350">
              <a:buFont typeface="Arial" panose="020B0604020202020204" pitchFamily="34" charset="0"/>
              <a:buChar char="•"/>
            </a:pPr>
            <a:r>
              <a:rPr lang="en-US" sz="2000" dirty="0">
                <a:hlinkClick r:id="rId7"/>
              </a:rPr>
              <a:t>Encryption</a:t>
            </a:r>
            <a:endParaRPr lang="en-US" sz="2000" dirty="0"/>
          </a:p>
          <a:p>
            <a:pPr marL="514350" indent="-514350">
              <a:buFont typeface="+mj-lt"/>
              <a:buAutoNum type="arabicPeriod"/>
            </a:pPr>
            <a:endParaRPr lang="en-US" sz="2800" dirty="0"/>
          </a:p>
          <a:p>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5122" name="Picture 2" descr="Virtual WAN diagram">
            <a:extLst>
              <a:ext uri="{FF2B5EF4-FFF2-40B4-BE49-F238E27FC236}">
                <a16:creationId xmlns:a16="http://schemas.microsoft.com/office/drawing/2014/main" id="{65BEFA10-0805-4D2E-B611-897F198948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288" y="1709531"/>
            <a:ext cx="7139046" cy="42385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3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wipe(left)">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wipe(left)">
                                      <p:cBhvr>
                                        <p:cTn id="12" dur="500"/>
                                        <p:tgtEl>
                                          <p:spTgt spid="10">
                                            <p:txEl>
                                              <p:pRg st="3" end="3"/>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wipe(left)">
                                      <p:cBhvr>
                                        <p:cTn id="15"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78025" y="417777"/>
            <a:ext cx="11237870" cy="565027"/>
          </a:xfrm>
        </p:spPr>
        <p:txBody>
          <a:bodyPr/>
          <a:lstStyle/>
          <a:p>
            <a:r>
              <a:rPr lang="en-US"/>
              <a:t>The Big Picture | Segmentation &amp; Isolation </a:t>
            </a:r>
          </a:p>
        </p:txBody>
      </p:sp>
      <p:grpSp>
        <p:nvGrpSpPr>
          <p:cNvPr id="393" name="Group 392">
            <a:extLst>
              <a:ext uri="{FF2B5EF4-FFF2-40B4-BE49-F238E27FC236}">
                <a16:creationId xmlns:a16="http://schemas.microsoft.com/office/drawing/2014/main" id="{945DA6AD-5BDF-4BB3-B7B9-8531BB4CB539}"/>
              </a:ext>
            </a:extLst>
          </p:cNvPr>
          <p:cNvGrpSpPr/>
          <p:nvPr/>
        </p:nvGrpSpPr>
        <p:grpSpPr>
          <a:xfrm>
            <a:off x="316872" y="1444821"/>
            <a:ext cx="11835637" cy="5233154"/>
            <a:chOff x="309822" y="1416620"/>
            <a:chExt cx="11604619" cy="5131009"/>
          </a:xfrm>
        </p:grpSpPr>
        <p:sp>
          <p:nvSpPr>
            <p:cNvPr id="223" name="Rectangle 222">
              <a:extLst>
                <a:ext uri="{FF2B5EF4-FFF2-40B4-BE49-F238E27FC236}">
                  <a16:creationId xmlns:a16="http://schemas.microsoft.com/office/drawing/2014/main" id="{613FD052-952B-4E72-A90E-94F4194D39BE}"/>
                </a:ext>
              </a:extLst>
            </p:cNvPr>
            <p:cNvSpPr/>
            <p:nvPr/>
          </p:nvSpPr>
          <p:spPr bwMode="auto">
            <a:xfrm>
              <a:off x="309822" y="1416620"/>
              <a:ext cx="11604619" cy="513100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2" name="Rectangle 21">
              <a:extLst>
                <a:ext uri="{FF2B5EF4-FFF2-40B4-BE49-F238E27FC236}">
                  <a16:creationId xmlns:a16="http://schemas.microsoft.com/office/drawing/2014/main" id="{EB729D32-9B8A-4782-AB9B-C7DE3F10AEA0}"/>
                </a:ext>
              </a:extLst>
            </p:cNvPr>
            <p:cNvSpPr/>
            <p:nvPr/>
          </p:nvSpPr>
          <p:spPr bwMode="auto">
            <a:xfrm>
              <a:off x="2786063" y="2225389"/>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ECA8298F-DBCC-44F4-9840-788448110B7C}"/>
                </a:ext>
              </a:extLst>
            </p:cNvPr>
            <p:cNvSpPr/>
            <p:nvPr/>
          </p:nvSpPr>
          <p:spPr bwMode="auto">
            <a:xfrm>
              <a:off x="672401" y="2225389"/>
              <a:ext cx="2026350"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07806A07-9518-43F0-A7A7-F4A6C89DD99D}"/>
                </a:ext>
              </a:extLst>
            </p:cNvPr>
            <p:cNvSpPr/>
            <p:nvPr/>
          </p:nvSpPr>
          <p:spPr bwMode="auto">
            <a:xfrm>
              <a:off x="588263" y="2135968"/>
              <a:ext cx="3043937" cy="2018548"/>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7" name="monitor" title="Icon of a monitor">
              <a:extLst>
                <a:ext uri="{FF2B5EF4-FFF2-40B4-BE49-F238E27FC236}">
                  <a16:creationId xmlns:a16="http://schemas.microsoft.com/office/drawing/2014/main" id="{4DC5A2BB-EAE7-4B3A-834D-3ECCBA181E15}"/>
                </a:ext>
              </a:extLst>
            </p:cNvPr>
            <p:cNvSpPr>
              <a:spLocks noChangeAspect="1" noEditPoints="1"/>
            </p:cNvSpPr>
            <p:nvPr/>
          </p:nvSpPr>
          <p:spPr bwMode="auto">
            <a:xfrm>
              <a:off x="2129455" y="2379951"/>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8" name="server" title="Icon of a server tower">
              <a:extLst>
                <a:ext uri="{FF2B5EF4-FFF2-40B4-BE49-F238E27FC236}">
                  <a16:creationId xmlns:a16="http://schemas.microsoft.com/office/drawing/2014/main" id="{CC146F1B-F41A-4E4C-8E35-A61424ADA9FB}"/>
                </a:ext>
              </a:extLst>
            </p:cNvPr>
            <p:cNvSpPr>
              <a:spLocks noChangeAspect="1" noEditPoints="1"/>
            </p:cNvSpPr>
            <p:nvPr/>
          </p:nvSpPr>
          <p:spPr bwMode="auto">
            <a:xfrm>
              <a:off x="910744" y="3090747"/>
              <a:ext cx="183877" cy="3492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nvGrpSpPr>
            <p:cNvPr id="9" name="Group 4">
              <a:extLst>
                <a:ext uri="{FF2B5EF4-FFF2-40B4-BE49-F238E27FC236}">
                  <a16:creationId xmlns:a16="http://schemas.microsoft.com/office/drawing/2014/main" id="{EDF8B6D0-E905-4C38-B318-089B31F6E0CD}"/>
                </a:ext>
              </a:extLst>
            </p:cNvPr>
            <p:cNvGrpSpPr>
              <a:grpSpLocks noChangeAspect="1"/>
            </p:cNvGrpSpPr>
            <p:nvPr/>
          </p:nvGrpSpPr>
          <p:grpSpPr bwMode="auto">
            <a:xfrm>
              <a:off x="827264" y="2326413"/>
              <a:ext cx="350837" cy="366713"/>
              <a:chOff x="177" y="1204"/>
              <a:chExt cx="221" cy="231"/>
            </a:xfrm>
          </p:grpSpPr>
          <p:sp>
            <p:nvSpPr>
              <p:cNvPr id="11" name="Freeform 5">
                <a:extLst>
                  <a:ext uri="{FF2B5EF4-FFF2-40B4-BE49-F238E27FC236}">
                    <a16:creationId xmlns:a16="http://schemas.microsoft.com/office/drawing/2014/main" id="{F8E538F9-4F1D-4B07-8E31-EB0E4096D9AF}"/>
                  </a:ext>
                </a:extLst>
              </p:cNvPr>
              <p:cNvSpPr>
                <a:spLocks noEditPoints="1"/>
              </p:cNvSpPr>
              <p:nvPr/>
            </p:nvSpPr>
            <p:spPr bwMode="auto">
              <a:xfrm>
                <a:off x="177" y="1204"/>
                <a:ext cx="116" cy="220"/>
              </a:xfrm>
              <a:custGeom>
                <a:avLst/>
                <a:gdLst>
                  <a:gd name="T0" fmla="*/ 63 w 116"/>
                  <a:gd name="T1" fmla="*/ 220 h 220"/>
                  <a:gd name="T2" fmla="*/ 0 w 116"/>
                  <a:gd name="T3" fmla="*/ 220 h 220"/>
                  <a:gd name="T4" fmla="*/ 0 w 116"/>
                  <a:gd name="T5" fmla="*/ 0 h 220"/>
                  <a:gd name="T6" fmla="*/ 116 w 116"/>
                  <a:gd name="T7" fmla="*/ 0 h 220"/>
                  <a:gd name="T8" fmla="*/ 116 w 116"/>
                  <a:gd name="T9" fmla="*/ 104 h 220"/>
                  <a:gd name="T10" fmla="*/ 116 w 116"/>
                  <a:gd name="T11" fmla="*/ 104 h 220"/>
                  <a:gd name="T12" fmla="*/ 116 w 116"/>
                  <a:gd name="T13" fmla="*/ 117 h 220"/>
                  <a:gd name="T14" fmla="*/ 24 w 116"/>
                  <a:gd name="T15" fmla="*/ 36 h 220"/>
                  <a:gd name="T16" fmla="*/ 92 w 116"/>
                  <a:gd name="T17" fmla="*/ 36 h 220"/>
                  <a:gd name="T18" fmla="*/ 24 w 116"/>
                  <a:gd name="T19" fmla="*/ 151 h 220"/>
                  <a:gd name="T20" fmla="*/ 63 w 116"/>
                  <a:gd name="T21" fmla="*/ 151 h 220"/>
                  <a:gd name="T22" fmla="*/ 24 w 116"/>
                  <a:gd name="T23" fmla="*/ 182 h 220"/>
                  <a:gd name="T24" fmla="*/ 63 w 116"/>
                  <a:gd name="T25" fmla="*/ 18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220">
                    <a:moveTo>
                      <a:pt x="63" y="220"/>
                    </a:moveTo>
                    <a:lnTo>
                      <a:pt x="0" y="220"/>
                    </a:lnTo>
                    <a:lnTo>
                      <a:pt x="0" y="0"/>
                    </a:lnTo>
                    <a:lnTo>
                      <a:pt x="116" y="0"/>
                    </a:lnTo>
                    <a:lnTo>
                      <a:pt x="116" y="104"/>
                    </a:lnTo>
                    <a:moveTo>
                      <a:pt x="116" y="104"/>
                    </a:moveTo>
                    <a:lnTo>
                      <a:pt x="116" y="117"/>
                    </a:lnTo>
                    <a:moveTo>
                      <a:pt x="24" y="36"/>
                    </a:moveTo>
                    <a:lnTo>
                      <a:pt x="92" y="36"/>
                    </a:lnTo>
                    <a:moveTo>
                      <a:pt x="24" y="151"/>
                    </a:moveTo>
                    <a:lnTo>
                      <a:pt x="63" y="151"/>
                    </a:lnTo>
                    <a:moveTo>
                      <a:pt x="24" y="182"/>
                    </a:moveTo>
                    <a:lnTo>
                      <a:pt x="63" y="182"/>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2" name="Freeform 6">
                <a:extLst>
                  <a:ext uri="{FF2B5EF4-FFF2-40B4-BE49-F238E27FC236}">
                    <a16:creationId xmlns:a16="http://schemas.microsoft.com/office/drawing/2014/main" id="{93F4D5A6-35F2-4821-8CC4-403D618A1EFF}"/>
                  </a:ext>
                </a:extLst>
              </p:cNvPr>
              <p:cNvSpPr>
                <a:spLocks/>
              </p:cNvSpPr>
              <p:nvPr/>
            </p:nvSpPr>
            <p:spPr bwMode="auto">
              <a:xfrm>
                <a:off x="240" y="1315"/>
                <a:ext cx="158" cy="120"/>
              </a:xfrm>
              <a:custGeom>
                <a:avLst/>
                <a:gdLst>
                  <a:gd name="T0" fmla="*/ 42 w 84"/>
                  <a:gd name="T1" fmla="*/ 6 h 64"/>
                  <a:gd name="T2" fmla="*/ 42 w 84"/>
                  <a:gd name="T3" fmla="*/ 6 h 64"/>
                  <a:gd name="T4" fmla="*/ 84 w 84"/>
                  <a:gd name="T5" fmla="*/ 0 h 64"/>
                  <a:gd name="T6" fmla="*/ 84 w 84"/>
                  <a:gd name="T7" fmla="*/ 58 h 64"/>
                  <a:gd name="T8" fmla="*/ 42 w 84"/>
                  <a:gd name="T9" fmla="*/ 64 h 64"/>
                  <a:gd name="T10" fmla="*/ 0 w 84"/>
                  <a:gd name="T11" fmla="*/ 58 h 64"/>
                  <a:gd name="T12" fmla="*/ 0 w 84"/>
                  <a:gd name="T13" fmla="*/ 0 h 64"/>
                  <a:gd name="T14" fmla="*/ 42 w 84"/>
                  <a:gd name="T15" fmla="*/ 6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4">
                    <a:moveTo>
                      <a:pt x="42" y="6"/>
                    </a:moveTo>
                    <a:cubicBezTo>
                      <a:pt x="42" y="6"/>
                      <a:pt x="42" y="6"/>
                      <a:pt x="42" y="6"/>
                    </a:cubicBezTo>
                    <a:cubicBezTo>
                      <a:pt x="56" y="1"/>
                      <a:pt x="70" y="1"/>
                      <a:pt x="84" y="0"/>
                    </a:cubicBezTo>
                    <a:cubicBezTo>
                      <a:pt x="84" y="58"/>
                      <a:pt x="84" y="58"/>
                      <a:pt x="84" y="58"/>
                    </a:cubicBezTo>
                    <a:cubicBezTo>
                      <a:pt x="70" y="58"/>
                      <a:pt x="56" y="58"/>
                      <a:pt x="42" y="64"/>
                    </a:cubicBezTo>
                    <a:cubicBezTo>
                      <a:pt x="27" y="58"/>
                      <a:pt x="13" y="58"/>
                      <a:pt x="0" y="58"/>
                    </a:cubicBezTo>
                    <a:cubicBezTo>
                      <a:pt x="0" y="0"/>
                      <a:pt x="0" y="0"/>
                      <a:pt x="0" y="0"/>
                    </a:cubicBezTo>
                    <a:cubicBezTo>
                      <a:pt x="13" y="1"/>
                      <a:pt x="27" y="1"/>
                      <a:pt x="42" y="6"/>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3" name="Line 7">
                <a:extLst>
                  <a:ext uri="{FF2B5EF4-FFF2-40B4-BE49-F238E27FC236}">
                    <a16:creationId xmlns:a16="http://schemas.microsoft.com/office/drawing/2014/main" id="{6A1AA363-EF1F-4CB1-981A-81EA840EE7B3}"/>
                  </a:ext>
                </a:extLst>
              </p:cNvPr>
              <p:cNvSpPr>
                <a:spLocks noChangeShapeType="1"/>
              </p:cNvSpPr>
              <p:nvPr/>
            </p:nvSpPr>
            <p:spPr bwMode="auto">
              <a:xfrm>
                <a:off x="319" y="1326"/>
                <a:ext cx="0" cy="109"/>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4" name="Group 10">
              <a:extLst>
                <a:ext uri="{FF2B5EF4-FFF2-40B4-BE49-F238E27FC236}">
                  <a16:creationId xmlns:a16="http://schemas.microsoft.com/office/drawing/2014/main" id="{7E9A0E1B-C7CE-42D9-AAB7-311704A3A035}"/>
                </a:ext>
              </a:extLst>
            </p:cNvPr>
            <p:cNvGrpSpPr>
              <a:grpSpLocks noChangeAspect="1"/>
            </p:cNvGrpSpPr>
            <p:nvPr/>
          </p:nvGrpSpPr>
          <p:grpSpPr bwMode="auto">
            <a:xfrm>
              <a:off x="1517253" y="2326413"/>
              <a:ext cx="273050" cy="366713"/>
              <a:chOff x="502" y="1204"/>
              <a:chExt cx="172" cy="231"/>
            </a:xfrm>
          </p:grpSpPr>
          <p:sp>
            <p:nvSpPr>
              <p:cNvPr id="16" name="Freeform 11">
                <a:extLst>
                  <a:ext uri="{FF2B5EF4-FFF2-40B4-BE49-F238E27FC236}">
                    <a16:creationId xmlns:a16="http://schemas.microsoft.com/office/drawing/2014/main" id="{ACCF6110-1A7E-4FCF-B73C-DDDA8F86036C}"/>
                  </a:ext>
                </a:extLst>
              </p:cNvPr>
              <p:cNvSpPr>
                <a:spLocks noEditPoints="1"/>
              </p:cNvSpPr>
              <p:nvPr/>
            </p:nvSpPr>
            <p:spPr bwMode="auto">
              <a:xfrm>
                <a:off x="502" y="1204"/>
                <a:ext cx="117" cy="220"/>
              </a:xfrm>
              <a:custGeom>
                <a:avLst/>
                <a:gdLst>
                  <a:gd name="T0" fmla="*/ 83 w 117"/>
                  <a:gd name="T1" fmla="*/ 220 h 220"/>
                  <a:gd name="T2" fmla="*/ 0 w 117"/>
                  <a:gd name="T3" fmla="*/ 220 h 220"/>
                  <a:gd name="T4" fmla="*/ 0 w 117"/>
                  <a:gd name="T5" fmla="*/ 0 h 220"/>
                  <a:gd name="T6" fmla="*/ 117 w 117"/>
                  <a:gd name="T7" fmla="*/ 0 h 220"/>
                  <a:gd name="T8" fmla="*/ 117 w 117"/>
                  <a:gd name="T9" fmla="*/ 102 h 220"/>
                  <a:gd name="T10" fmla="*/ 117 w 117"/>
                  <a:gd name="T11" fmla="*/ 102 h 220"/>
                  <a:gd name="T12" fmla="*/ 117 w 117"/>
                  <a:gd name="T13" fmla="*/ 122 h 220"/>
                  <a:gd name="T14" fmla="*/ 24 w 117"/>
                  <a:gd name="T15" fmla="*/ 34 h 220"/>
                  <a:gd name="T16" fmla="*/ 91 w 117"/>
                  <a:gd name="T17" fmla="*/ 34 h 220"/>
                  <a:gd name="T18" fmla="*/ 24 w 117"/>
                  <a:gd name="T19" fmla="*/ 151 h 220"/>
                  <a:gd name="T20" fmla="*/ 70 w 117"/>
                  <a:gd name="T21" fmla="*/ 151 h 220"/>
                  <a:gd name="T22" fmla="*/ 24 w 117"/>
                  <a:gd name="T23" fmla="*/ 182 h 220"/>
                  <a:gd name="T24" fmla="*/ 62 w 117"/>
                  <a:gd name="T25" fmla="*/ 18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20">
                    <a:moveTo>
                      <a:pt x="83" y="220"/>
                    </a:moveTo>
                    <a:lnTo>
                      <a:pt x="0" y="220"/>
                    </a:lnTo>
                    <a:lnTo>
                      <a:pt x="0" y="0"/>
                    </a:lnTo>
                    <a:lnTo>
                      <a:pt x="117" y="0"/>
                    </a:lnTo>
                    <a:lnTo>
                      <a:pt x="117" y="102"/>
                    </a:lnTo>
                    <a:moveTo>
                      <a:pt x="117" y="102"/>
                    </a:moveTo>
                    <a:lnTo>
                      <a:pt x="117" y="122"/>
                    </a:lnTo>
                    <a:moveTo>
                      <a:pt x="24" y="34"/>
                    </a:moveTo>
                    <a:lnTo>
                      <a:pt x="91" y="34"/>
                    </a:lnTo>
                    <a:moveTo>
                      <a:pt x="24" y="151"/>
                    </a:moveTo>
                    <a:lnTo>
                      <a:pt x="70" y="151"/>
                    </a:lnTo>
                    <a:moveTo>
                      <a:pt x="24" y="182"/>
                    </a:moveTo>
                    <a:lnTo>
                      <a:pt x="62" y="182"/>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8" name="Oval 12">
                <a:extLst>
                  <a:ext uri="{FF2B5EF4-FFF2-40B4-BE49-F238E27FC236}">
                    <a16:creationId xmlns:a16="http://schemas.microsoft.com/office/drawing/2014/main" id="{E5BFAA6E-1481-40B5-B1EC-8BF7F218BCE4}"/>
                  </a:ext>
                </a:extLst>
              </p:cNvPr>
              <p:cNvSpPr>
                <a:spLocks noChangeArrowheads="1"/>
              </p:cNvSpPr>
              <p:nvPr/>
            </p:nvSpPr>
            <p:spPr bwMode="auto">
              <a:xfrm>
                <a:off x="564" y="1326"/>
                <a:ext cx="110" cy="109"/>
              </a:xfrm>
              <a:prstGeom prst="ellips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9" name="Oval 13">
                <a:extLst>
                  <a:ext uri="{FF2B5EF4-FFF2-40B4-BE49-F238E27FC236}">
                    <a16:creationId xmlns:a16="http://schemas.microsoft.com/office/drawing/2014/main" id="{5C736A2B-F560-487D-BF15-EEF5A9E8E1A5}"/>
                  </a:ext>
                </a:extLst>
              </p:cNvPr>
              <p:cNvSpPr>
                <a:spLocks noChangeArrowheads="1"/>
              </p:cNvSpPr>
              <p:nvPr/>
            </p:nvSpPr>
            <p:spPr bwMode="auto">
              <a:xfrm>
                <a:off x="598" y="1326"/>
                <a:ext cx="40" cy="109"/>
              </a:xfrm>
              <a:prstGeom prst="ellips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20" name="Line 14">
                <a:extLst>
                  <a:ext uri="{FF2B5EF4-FFF2-40B4-BE49-F238E27FC236}">
                    <a16:creationId xmlns:a16="http://schemas.microsoft.com/office/drawing/2014/main" id="{3CF0E223-F8AC-407F-86B8-9331B5CB0338}"/>
                  </a:ext>
                </a:extLst>
              </p:cNvPr>
              <p:cNvSpPr>
                <a:spLocks noChangeShapeType="1"/>
              </p:cNvSpPr>
              <p:nvPr/>
            </p:nvSpPr>
            <p:spPr bwMode="auto">
              <a:xfrm>
                <a:off x="568" y="1364"/>
                <a:ext cx="102" cy="0"/>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21" name="Line 15">
                <a:extLst>
                  <a:ext uri="{FF2B5EF4-FFF2-40B4-BE49-F238E27FC236}">
                    <a16:creationId xmlns:a16="http://schemas.microsoft.com/office/drawing/2014/main" id="{3C89386F-F0D7-440B-8A57-C9E6A30B9915}"/>
                  </a:ext>
                </a:extLst>
              </p:cNvPr>
              <p:cNvSpPr>
                <a:spLocks noChangeShapeType="1"/>
              </p:cNvSpPr>
              <p:nvPr/>
            </p:nvSpPr>
            <p:spPr bwMode="auto">
              <a:xfrm>
                <a:off x="568" y="1400"/>
                <a:ext cx="102" cy="0"/>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sp>
          <p:nvSpPr>
            <p:cNvPr id="30" name="Rectangle 29">
              <a:extLst>
                <a:ext uri="{FF2B5EF4-FFF2-40B4-BE49-F238E27FC236}">
                  <a16:creationId xmlns:a16="http://schemas.microsoft.com/office/drawing/2014/main" id="{6567DD41-DFC6-4D64-9AC7-28679EFCC5B3}"/>
                </a:ext>
              </a:extLst>
            </p:cNvPr>
            <p:cNvSpPr/>
            <p:nvPr/>
          </p:nvSpPr>
          <p:spPr bwMode="auto">
            <a:xfrm>
              <a:off x="2955792" y="402055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24" name="Group 8">
              <a:extLst>
                <a:ext uri="{FF2B5EF4-FFF2-40B4-BE49-F238E27FC236}">
                  <a16:creationId xmlns:a16="http://schemas.microsoft.com/office/drawing/2014/main" id="{AC823593-CDB5-49A9-AD2A-EA4BD1E0B643}"/>
                </a:ext>
              </a:extLst>
            </p:cNvPr>
            <p:cNvGrpSpPr>
              <a:grpSpLocks noChangeAspect="1"/>
            </p:cNvGrpSpPr>
            <p:nvPr/>
          </p:nvGrpSpPr>
          <p:grpSpPr bwMode="auto">
            <a:xfrm>
              <a:off x="3094639" y="4058805"/>
              <a:ext cx="329347" cy="192064"/>
              <a:chOff x="4390" y="3866"/>
              <a:chExt cx="511" cy="298"/>
            </a:xfrm>
          </p:grpSpPr>
          <p:sp>
            <p:nvSpPr>
              <p:cNvPr id="25" name="Freeform 9">
                <a:extLst>
                  <a:ext uri="{FF2B5EF4-FFF2-40B4-BE49-F238E27FC236}">
                    <a16:creationId xmlns:a16="http://schemas.microsoft.com/office/drawing/2014/main" id="{544CDFA5-D736-468B-93A4-0A8E1BA65C00}"/>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 name="Freeform 10">
                <a:extLst>
                  <a:ext uri="{FF2B5EF4-FFF2-40B4-BE49-F238E27FC236}">
                    <a16:creationId xmlns:a16="http://schemas.microsoft.com/office/drawing/2014/main" id="{23B24243-95A6-4921-951C-AC660A62668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7" name="Oval 11">
                <a:extLst>
                  <a:ext uri="{FF2B5EF4-FFF2-40B4-BE49-F238E27FC236}">
                    <a16:creationId xmlns:a16="http://schemas.microsoft.com/office/drawing/2014/main" id="{18529D7D-40D7-47FF-955D-CC78D2DD709B}"/>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 name="Oval 12">
                <a:extLst>
                  <a:ext uri="{FF2B5EF4-FFF2-40B4-BE49-F238E27FC236}">
                    <a16:creationId xmlns:a16="http://schemas.microsoft.com/office/drawing/2014/main" id="{58D48078-353B-480D-8BC3-3D5CE4F58314}"/>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 name="Oval 13">
                <a:extLst>
                  <a:ext uri="{FF2B5EF4-FFF2-40B4-BE49-F238E27FC236}">
                    <a16:creationId xmlns:a16="http://schemas.microsoft.com/office/drawing/2014/main" id="{72EB5D6A-0E3C-44B8-95A3-F84987BFCD7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1" name="monitor" title="Icon of a monitor">
              <a:extLst>
                <a:ext uri="{FF2B5EF4-FFF2-40B4-BE49-F238E27FC236}">
                  <a16:creationId xmlns:a16="http://schemas.microsoft.com/office/drawing/2014/main" id="{5977ECF6-FAB2-49AD-807A-88276B40EE29}"/>
                </a:ext>
              </a:extLst>
            </p:cNvPr>
            <p:cNvSpPr>
              <a:spLocks noChangeAspect="1" noEditPoints="1"/>
            </p:cNvSpPr>
            <p:nvPr/>
          </p:nvSpPr>
          <p:spPr bwMode="auto">
            <a:xfrm>
              <a:off x="1417710" y="3126822"/>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2" name="monitor" title="Icon of a monitor">
              <a:extLst>
                <a:ext uri="{FF2B5EF4-FFF2-40B4-BE49-F238E27FC236}">
                  <a16:creationId xmlns:a16="http://schemas.microsoft.com/office/drawing/2014/main" id="{E3F125C9-9587-4E6B-BA15-BAC47D5FC91B}"/>
                </a:ext>
              </a:extLst>
            </p:cNvPr>
            <p:cNvSpPr>
              <a:spLocks noChangeAspect="1" noEditPoints="1"/>
            </p:cNvSpPr>
            <p:nvPr/>
          </p:nvSpPr>
          <p:spPr bwMode="auto">
            <a:xfrm>
              <a:off x="2129454" y="3126821"/>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nvGrpSpPr>
            <p:cNvPr id="34" name="Graphic 32">
              <a:extLst>
                <a:ext uri="{FF2B5EF4-FFF2-40B4-BE49-F238E27FC236}">
                  <a16:creationId xmlns:a16="http://schemas.microsoft.com/office/drawing/2014/main" id="{0632588E-10D8-4A14-94C6-89EF1B8A2BE5}"/>
                </a:ext>
              </a:extLst>
            </p:cNvPr>
            <p:cNvGrpSpPr/>
            <p:nvPr/>
          </p:nvGrpSpPr>
          <p:grpSpPr>
            <a:xfrm>
              <a:off x="2988469" y="2911188"/>
              <a:ext cx="342900" cy="219075"/>
              <a:chOff x="2986466" y="2617132"/>
              <a:chExt cx="342900" cy="219075"/>
            </a:xfrm>
          </p:grpSpPr>
          <p:sp>
            <p:nvSpPr>
              <p:cNvPr id="35" name="Freeform: Shape 34">
                <a:extLst>
                  <a:ext uri="{FF2B5EF4-FFF2-40B4-BE49-F238E27FC236}">
                    <a16:creationId xmlns:a16="http://schemas.microsoft.com/office/drawing/2014/main" id="{75AF3A18-03D8-4924-8A62-E24D0E91605B}"/>
                  </a:ext>
                </a:extLst>
              </p:cNvPr>
              <p:cNvSpPr/>
              <p:nvPr/>
            </p:nvSpPr>
            <p:spPr>
              <a:xfrm>
                <a:off x="2983098" y="2613764"/>
                <a:ext cx="342900" cy="171450"/>
              </a:xfrm>
              <a:custGeom>
                <a:avLst/>
                <a:gdLst>
                  <a:gd name="connsiteX0" fmla="*/ 10988 w 342900"/>
                  <a:gd name="connsiteY0" fmla="*/ 162435 h 171450"/>
                  <a:gd name="connsiteX1" fmla="*/ 339600 w 342900"/>
                  <a:gd name="connsiteY1" fmla="*/ 162435 h 171450"/>
                  <a:gd name="connsiteX2" fmla="*/ 339600 w 342900"/>
                  <a:gd name="connsiteY2" fmla="*/ 111953 h 171450"/>
                  <a:gd name="connsiteX3" fmla="*/ 339600 w 342900"/>
                  <a:gd name="connsiteY3" fmla="*/ 10988 h 171450"/>
                  <a:gd name="connsiteX4" fmla="*/ 10988 w 342900"/>
                  <a:gd name="connsiteY4" fmla="*/ 10988 h 171450"/>
                  <a:gd name="connsiteX5" fmla="*/ 10988 w 342900"/>
                  <a:gd name="connsiteY5" fmla="*/ 11195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171450">
                    <a:moveTo>
                      <a:pt x="10988" y="162435"/>
                    </a:moveTo>
                    <a:lnTo>
                      <a:pt x="339600" y="162435"/>
                    </a:lnTo>
                    <a:lnTo>
                      <a:pt x="339600" y="111953"/>
                    </a:lnTo>
                    <a:lnTo>
                      <a:pt x="339600" y="10988"/>
                    </a:lnTo>
                    <a:lnTo>
                      <a:pt x="10988" y="10988"/>
                    </a:lnTo>
                    <a:lnTo>
                      <a:pt x="10988" y="111953"/>
                    </a:ln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3BDFC180-18F5-495B-AD7C-3EB3BE4A9F29}"/>
                  </a:ext>
                </a:extLst>
              </p:cNvPr>
              <p:cNvSpPr/>
              <p:nvPr/>
            </p:nvSpPr>
            <p:spPr>
              <a:xfrm>
                <a:off x="2983098" y="2714729"/>
                <a:ext cx="342900" cy="19050"/>
              </a:xfrm>
              <a:custGeom>
                <a:avLst/>
                <a:gdLst>
                  <a:gd name="connsiteX0" fmla="*/ 10988 w 342900"/>
                  <a:gd name="connsiteY0" fmla="*/ 10988 h 19050"/>
                  <a:gd name="connsiteX1" fmla="*/ 339600 w 342900"/>
                  <a:gd name="connsiteY1" fmla="*/ 10988 h 19050"/>
                </a:gdLst>
                <a:ahLst/>
                <a:cxnLst>
                  <a:cxn ang="0">
                    <a:pos x="connsiteX0" y="connsiteY0"/>
                  </a:cxn>
                  <a:cxn ang="0">
                    <a:pos x="connsiteX1" y="connsiteY1"/>
                  </a:cxn>
                </a:cxnLst>
                <a:rect l="l" t="t" r="r" b="b"/>
                <a:pathLst>
                  <a:path w="342900" h="19050">
                    <a:moveTo>
                      <a:pt x="10988" y="10988"/>
                    </a:moveTo>
                    <a:lnTo>
                      <a:pt x="339600"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B33AC53A-DF94-4DED-808E-8F0512EBC8FF}"/>
                  </a:ext>
                </a:extLst>
              </p:cNvPr>
              <p:cNvSpPr/>
              <p:nvPr/>
            </p:nvSpPr>
            <p:spPr>
              <a:xfrm>
                <a:off x="2983098" y="2664247"/>
                <a:ext cx="342900" cy="19050"/>
              </a:xfrm>
              <a:custGeom>
                <a:avLst/>
                <a:gdLst>
                  <a:gd name="connsiteX0" fmla="*/ 339600 w 342900"/>
                  <a:gd name="connsiteY0" fmla="*/ 10988 h 19050"/>
                  <a:gd name="connsiteX1" fmla="*/ 10988 w 342900"/>
                  <a:gd name="connsiteY1" fmla="*/ 10988 h 19050"/>
                </a:gdLst>
                <a:ahLst/>
                <a:cxnLst>
                  <a:cxn ang="0">
                    <a:pos x="connsiteX0" y="connsiteY0"/>
                  </a:cxn>
                  <a:cxn ang="0">
                    <a:pos x="connsiteX1" y="connsiteY1"/>
                  </a:cxn>
                </a:cxnLst>
                <a:rect l="l" t="t" r="r" b="b"/>
                <a:pathLst>
                  <a:path w="342900" h="19050">
                    <a:moveTo>
                      <a:pt x="339600" y="10988"/>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8" name="Freeform: Shape 37">
                <a:extLst>
                  <a:ext uri="{FF2B5EF4-FFF2-40B4-BE49-F238E27FC236}">
                    <a16:creationId xmlns:a16="http://schemas.microsoft.com/office/drawing/2014/main" id="{1E15E273-2EA5-415F-A3BB-1A9B32BAA936}"/>
                  </a:ext>
                </a:extLst>
              </p:cNvPr>
              <p:cNvSpPr/>
              <p:nvPr/>
            </p:nvSpPr>
            <p:spPr>
              <a:xfrm>
                <a:off x="2983098" y="2764259"/>
                <a:ext cx="342900" cy="66675"/>
              </a:xfrm>
              <a:custGeom>
                <a:avLst/>
                <a:gdLst>
                  <a:gd name="connsiteX0" fmla="*/ 10988 w 342900"/>
                  <a:gd name="connsiteY0" fmla="*/ 10988 h 66675"/>
                  <a:gd name="connsiteX1" fmla="*/ 10988 w 342900"/>
                  <a:gd name="connsiteY1" fmla="*/ 62423 h 66675"/>
                  <a:gd name="connsiteX2" fmla="*/ 339600 w 342900"/>
                  <a:gd name="connsiteY2" fmla="*/ 62423 h 66675"/>
                  <a:gd name="connsiteX3" fmla="*/ 339600 w 342900"/>
                  <a:gd name="connsiteY3" fmla="*/ 10988 h 66675"/>
                </a:gdLst>
                <a:ahLst/>
                <a:cxnLst>
                  <a:cxn ang="0">
                    <a:pos x="connsiteX0" y="connsiteY0"/>
                  </a:cxn>
                  <a:cxn ang="0">
                    <a:pos x="connsiteX1" y="connsiteY1"/>
                  </a:cxn>
                  <a:cxn ang="0">
                    <a:pos x="connsiteX2" y="connsiteY2"/>
                  </a:cxn>
                  <a:cxn ang="0">
                    <a:pos x="connsiteX3" y="connsiteY3"/>
                  </a:cxn>
                </a:cxnLst>
                <a:rect l="l" t="t" r="r" b="b"/>
                <a:pathLst>
                  <a:path w="342900" h="66675">
                    <a:moveTo>
                      <a:pt x="10988" y="10988"/>
                    </a:moveTo>
                    <a:lnTo>
                      <a:pt x="10988" y="62423"/>
                    </a:lnTo>
                    <a:lnTo>
                      <a:pt x="339600" y="62423"/>
                    </a:lnTo>
                    <a:lnTo>
                      <a:pt x="339600"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B9045F33-F8AC-4EB9-998F-D84A00B70EAF}"/>
                  </a:ext>
                </a:extLst>
              </p:cNvPr>
              <p:cNvSpPr/>
              <p:nvPr/>
            </p:nvSpPr>
            <p:spPr>
              <a:xfrm>
                <a:off x="3202173" y="2613764"/>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0" name="Freeform: Shape 39">
                <a:extLst>
                  <a:ext uri="{FF2B5EF4-FFF2-40B4-BE49-F238E27FC236}">
                    <a16:creationId xmlns:a16="http://schemas.microsoft.com/office/drawing/2014/main" id="{A82015D0-1920-4801-9A95-AF862F6590B3}"/>
                  </a:ext>
                </a:extLst>
              </p:cNvPr>
              <p:cNvSpPr/>
              <p:nvPr/>
            </p:nvSpPr>
            <p:spPr>
              <a:xfrm>
                <a:off x="3092636" y="2613764"/>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A96A6F39-AACD-43B8-A5BF-ED5A72B39EA1}"/>
                  </a:ext>
                </a:extLst>
              </p:cNvPr>
              <p:cNvSpPr/>
              <p:nvPr/>
            </p:nvSpPr>
            <p:spPr>
              <a:xfrm>
                <a:off x="3202173" y="2714729"/>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51692141-58A5-408E-9AEA-4F6D71A5E35D}"/>
                  </a:ext>
                </a:extLst>
              </p:cNvPr>
              <p:cNvSpPr/>
              <p:nvPr/>
            </p:nvSpPr>
            <p:spPr>
              <a:xfrm>
                <a:off x="3092636" y="2714729"/>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E36A9255-A0E5-4A12-A788-6DACA2EEE04A}"/>
                  </a:ext>
                </a:extLst>
              </p:cNvPr>
              <p:cNvSpPr/>
              <p:nvPr/>
            </p:nvSpPr>
            <p:spPr>
              <a:xfrm>
                <a:off x="3146928"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A7549FB9-9CEF-48C7-A303-F450FB737480}"/>
                  </a:ext>
                </a:extLst>
              </p:cNvPr>
              <p:cNvSpPr/>
              <p:nvPr/>
            </p:nvSpPr>
            <p:spPr>
              <a:xfrm>
                <a:off x="3037391" y="2664247"/>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7CC8AE3D-9FF3-4480-B5F6-A98D16497996}"/>
                  </a:ext>
                </a:extLst>
              </p:cNvPr>
              <p:cNvSpPr/>
              <p:nvPr/>
            </p:nvSpPr>
            <p:spPr>
              <a:xfrm>
                <a:off x="3146928"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27818579-FD13-45A8-91D5-57EF9DD63070}"/>
                  </a:ext>
                </a:extLst>
              </p:cNvPr>
              <p:cNvSpPr/>
              <p:nvPr/>
            </p:nvSpPr>
            <p:spPr>
              <a:xfrm>
                <a:off x="3037391" y="2764259"/>
                <a:ext cx="19050" cy="66675"/>
              </a:xfrm>
              <a:custGeom>
                <a:avLst/>
                <a:gdLst>
                  <a:gd name="connsiteX0" fmla="*/ 10988 w 19050"/>
                  <a:gd name="connsiteY0" fmla="*/ 62423 h 66675"/>
                  <a:gd name="connsiteX1" fmla="*/ 10988 w 19050"/>
                  <a:gd name="connsiteY1" fmla="*/ 10988 h 66675"/>
                </a:gdLst>
                <a:ahLst/>
                <a:cxnLst>
                  <a:cxn ang="0">
                    <a:pos x="connsiteX0" y="connsiteY0"/>
                  </a:cxn>
                  <a:cxn ang="0">
                    <a:pos x="connsiteX1" y="connsiteY1"/>
                  </a:cxn>
                </a:cxnLst>
                <a:rect l="l" t="t" r="r" b="b"/>
                <a:pathLst>
                  <a:path w="19050" h="66675">
                    <a:moveTo>
                      <a:pt x="10988" y="62423"/>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5FA896D-93BF-4DD3-9FCE-1C7C18EAD4CD}"/>
                  </a:ext>
                </a:extLst>
              </p:cNvPr>
              <p:cNvSpPr/>
              <p:nvPr/>
            </p:nvSpPr>
            <p:spPr>
              <a:xfrm>
                <a:off x="3259323"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DBDCAC7A-4FBA-407C-A855-9CA3445AE2B4}"/>
                  </a:ext>
                </a:extLst>
              </p:cNvPr>
              <p:cNvSpPr/>
              <p:nvPr/>
            </p:nvSpPr>
            <p:spPr>
              <a:xfrm>
                <a:off x="3259323"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sp>
          <p:nvSpPr>
            <p:cNvPr id="49" name="TextBox 48">
              <a:extLst>
                <a:ext uri="{FF2B5EF4-FFF2-40B4-BE49-F238E27FC236}">
                  <a16:creationId xmlns:a16="http://schemas.microsoft.com/office/drawing/2014/main" id="{433A2988-5AFC-4AC3-B3BB-B96D0EE178A1}"/>
                </a:ext>
              </a:extLst>
            </p:cNvPr>
            <p:cNvSpPr txBox="1"/>
            <p:nvPr/>
          </p:nvSpPr>
          <p:spPr>
            <a:xfrm>
              <a:off x="852801" y="2746303"/>
              <a:ext cx="299762"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AD DS</a:t>
              </a:r>
            </a:p>
          </p:txBody>
        </p:sp>
        <p:sp>
          <p:nvSpPr>
            <p:cNvPr id="50" name="TextBox 49">
              <a:extLst>
                <a:ext uri="{FF2B5EF4-FFF2-40B4-BE49-F238E27FC236}">
                  <a16:creationId xmlns:a16="http://schemas.microsoft.com/office/drawing/2014/main" id="{215E41F7-0CF7-4263-8AAC-81B7F17A0114}"/>
                </a:ext>
              </a:extLst>
            </p:cNvPr>
            <p:cNvSpPr txBox="1"/>
            <p:nvPr/>
          </p:nvSpPr>
          <p:spPr>
            <a:xfrm>
              <a:off x="1483367" y="2746303"/>
              <a:ext cx="277320" cy="251094"/>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Web</a:t>
              </a:r>
              <a:br>
                <a:rPr lang="en-US" sz="816">
                  <a:gradFill>
                    <a:gsLst>
                      <a:gs pos="79646">
                        <a:srgbClr val="002050"/>
                      </a:gs>
                      <a:gs pos="50000">
                        <a:srgbClr val="002050"/>
                      </a:gs>
                    </a:gsLst>
                    <a:lin ang="5400000" scaled="0"/>
                  </a:gradFill>
                  <a:latin typeface="Segoe UI"/>
                </a:rPr>
              </a:br>
              <a:r>
                <a:rPr lang="en-US" sz="816">
                  <a:gradFill>
                    <a:gsLst>
                      <a:gs pos="79646">
                        <a:srgbClr val="002050"/>
                      </a:gs>
                      <a:gs pos="50000">
                        <a:srgbClr val="002050"/>
                      </a:gs>
                    </a:gsLst>
                    <a:lin ang="5400000" scaled="0"/>
                  </a:gradFill>
                  <a:latin typeface="Segoe UI"/>
                </a:rPr>
                <a:t>server</a:t>
              </a:r>
            </a:p>
          </p:txBody>
        </p:sp>
        <p:sp>
          <p:nvSpPr>
            <p:cNvPr id="51" name="TextBox 50">
              <a:extLst>
                <a:ext uri="{FF2B5EF4-FFF2-40B4-BE49-F238E27FC236}">
                  <a16:creationId xmlns:a16="http://schemas.microsoft.com/office/drawing/2014/main" id="{249A6A3F-416C-4730-B25F-7EE901FABF34}"/>
                </a:ext>
              </a:extLst>
            </p:cNvPr>
            <p:cNvSpPr txBox="1"/>
            <p:nvPr/>
          </p:nvSpPr>
          <p:spPr>
            <a:xfrm>
              <a:off x="2201524" y="2746303"/>
              <a:ext cx="264496"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Client</a:t>
              </a:r>
            </a:p>
          </p:txBody>
        </p:sp>
        <p:sp>
          <p:nvSpPr>
            <p:cNvPr id="52" name="TextBox 51">
              <a:extLst>
                <a:ext uri="{FF2B5EF4-FFF2-40B4-BE49-F238E27FC236}">
                  <a16:creationId xmlns:a16="http://schemas.microsoft.com/office/drawing/2014/main" id="{B7932246-615A-460F-860A-BDB8F91A63DD}"/>
                </a:ext>
              </a:extLst>
            </p:cNvPr>
            <p:cNvSpPr txBox="1"/>
            <p:nvPr/>
          </p:nvSpPr>
          <p:spPr>
            <a:xfrm>
              <a:off x="898884" y="3515539"/>
              <a:ext cx="208391" cy="125547"/>
            </a:xfrm>
            <a:prstGeom prst="rect">
              <a:avLst/>
            </a:prstGeom>
            <a:noFill/>
          </p:spPr>
          <p:txBody>
            <a:bodyPr wrap="none" lIns="0" tIns="0" rIns="0" bIns="0" rtlCol="0">
              <a:spAutoFit/>
            </a:bodyPr>
            <a:lstStyle/>
            <a:p>
              <a:pPr algn="ctr" defTabSz="932563">
                <a:defRPr/>
              </a:pPr>
              <a:r>
                <a:rPr lang="en-US" sz="816" dirty="0">
                  <a:gradFill>
                    <a:gsLst>
                      <a:gs pos="79646">
                        <a:srgbClr val="002050"/>
                      </a:gs>
                      <a:gs pos="50000">
                        <a:srgbClr val="002050"/>
                      </a:gs>
                    </a:gsLst>
                    <a:lin ang="5400000" scaled="0"/>
                  </a:gradFill>
                  <a:latin typeface="Segoe UI"/>
                </a:rPr>
                <a:t>DNS</a:t>
              </a:r>
            </a:p>
          </p:txBody>
        </p:sp>
        <p:sp>
          <p:nvSpPr>
            <p:cNvPr id="53" name="TextBox 52">
              <a:extLst>
                <a:ext uri="{FF2B5EF4-FFF2-40B4-BE49-F238E27FC236}">
                  <a16:creationId xmlns:a16="http://schemas.microsoft.com/office/drawing/2014/main" id="{50CD2100-9115-4E20-B49E-3059F97642FB}"/>
                </a:ext>
              </a:extLst>
            </p:cNvPr>
            <p:cNvSpPr txBox="1"/>
            <p:nvPr/>
          </p:nvSpPr>
          <p:spPr>
            <a:xfrm>
              <a:off x="1490176" y="3515539"/>
              <a:ext cx="264496"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Client</a:t>
              </a:r>
            </a:p>
          </p:txBody>
        </p:sp>
        <p:sp>
          <p:nvSpPr>
            <p:cNvPr id="54" name="TextBox 53">
              <a:extLst>
                <a:ext uri="{FF2B5EF4-FFF2-40B4-BE49-F238E27FC236}">
                  <a16:creationId xmlns:a16="http://schemas.microsoft.com/office/drawing/2014/main" id="{FC99531A-BA09-49F8-8D8D-3090797BE0E5}"/>
                </a:ext>
              </a:extLst>
            </p:cNvPr>
            <p:cNvSpPr txBox="1"/>
            <p:nvPr/>
          </p:nvSpPr>
          <p:spPr>
            <a:xfrm>
              <a:off x="2123378" y="3515539"/>
              <a:ext cx="421590" cy="251094"/>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On-prem</a:t>
              </a:r>
              <a:br>
                <a:rPr lang="en-US" sz="816">
                  <a:gradFill>
                    <a:gsLst>
                      <a:gs pos="79646">
                        <a:srgbClr val="002050"/>
                      </a:gs>
                      <a:gs pos="50000">
                        <a:srgbClr val="002050"/>
                      </a:gs>
                    </a:gsLst>
                    <a:lin ang="5400000" scaled="0"/>
                  </a:gradFill>
                  <a:latin typeface="Segoe UI"/>
                </a:rPr>
              </a:br>
              <a:r>
                <a:rPr lang="en-US" sz="816">
                  <a:gradFill>
                    <a:gsLst>
                      <a:gs pos="79646">
                        <a:srgbClr val="002050"/>
                      </a:gs>
                      <a:gs pos="50000">
                        <a:srgbClr val="002050"/>
                      </a:gs>
                    </a:gsLst>
                    <a:lin ang="5400000" scaled="0"/>
                  </a:gradFill>
                  <a:latin typeface="Segoe UI"/>
                </a:rPr>
                <a:t>system</a:t>
              </a:r>
            </a:p>
          </p:txBody>
        </p:sp>
        <p:sp>
          <p:nvSpPr>
            <p:cNvPr id="55" name="TextBox 54">
              <a:extLst>
                <a:ext uri="{FF2B5EF4-FFF2-40B4-BE49-F238E27FC236}">
                  <a16:creationId xmlns:a16="http://schemas.microsoft.com/office/drawing/2014/main" id="{83FC0597-8234-475A-AAE4-279C7B06D47E}"/>
                </a:ext>
              </a:extLst>
            </p:cNvPr>
            <p:cNvSpPr txBox="1"/>
            <p:nvPr/>
          </p:nvSpPr>
          <p:spPr>
            <a:xfrm>
              <a:off x="2985993" y="3191772"/>
              <a:ext cx="347852"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Firewall</a:t>
              </a:r>
            </a:p>
          </p:txBody>
        </p:sp>
        <p:sp>
          <p:nvSpPr>
            <p:cNvPr id="56" name="Rectangle 55">
              <a:extLst>
                <a:ext uri="{FF2B5EF4-FFF2-40B4-BE49-F238E27FC236}">
                  <a16:creationId xmlns:a16="http://schemas.microsoft.com/office/drawing/2014/main" id="{FD99588D-E8E6-4ED1-BE77-B3A38CFB67DE}"/>
                </a:ext>
              </a:extLst>
            </p:cNvPr>
            <p:cNvSpPr/>
            <p:nvPr/>
          </p:nvSpPr>
          <p:spPr bwMode="auto">
            <a:xfrm>
              <a:off x="4267200" y="1600201"/>
              <a:ext cx="3491322" cy="477289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Shared Services</a:t>
              </a:r>
            </a:p>
          </p:txBody>
        </p:sp>
        <p:sp>
          <p:nvSpPr>
            <p:cNvPr id="57" name="Rectangle 56">
              <a:extLst>
                <a:ext uri="{FF2B5EF4-FFF2-40B4-BE49-F238E27FC236}">
                  <a16:creationId xmlns:a16="http://schemas.microsoft.com/office/drawing/2014/main" id="{2E028927-F43C-4001-AAE4-C2FE931D1C15}"/>
                </a:ext>
              </a:extLst>
            </p:cNvPr>
            <p:cNvSpPr/>
            <p:nvPr/>
          </p:nvSpPr>
          <p:spPr bwMode="auto">
            <a:xfrm>
              <a:off x="8115218" y="1600201"/>
              <a:ext cx="3139522" cy="2154374"/>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PaaS Spoke 1</a:t>
              </a:r>
            </a:p>
          </p:txBody>
        </p:sp>
        <p:sp>
          <p:nvSpPr>
            <p:cNvPr id="58" name="Rectangle 57">
              <a:extLst>
                <a:ext uri="{FF2B5EF4-FFF2-40B4-BE49-F238E27FC236}">
                  <a16:creationId xmlns:a16="http://schemas.microsoft.com/office/drawing/2014/main" id="{91C57C5B-80B0-4D48-8F3E-150A8D15FA5E}"/>
                </a:ext>
              </a:extLst>
            </p:cNvPr>
            <p:cNvSpPr/>
            <p:nvPr/>
          </p:nvSpPr>
          <p:spPr bwMode="auto">
            <a:xfrm>
              <a:off x="8115218" y="3902670"/>
              <a:ext cx="3139522" cy="2470422"/>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defTabSz="951028" fontAlgn="base">
                <a:spcBef>
                  <a:spcPct val="0"/>
                </a:spcBef>
                <a:spcAft>
                  <a:spcPct val="0"/>
                </a:spcAft>
                <a:defRPr/>
              </a:pPr>
              <a:r>
                <a:rPr lang="en-US" sz="816" err="1">
                  <a:gradFill>
                    <a:gsLst>
                      <a:gs pos="64602">
                        <a:srgbClr val="1A1A1A"/>
                      </a:gs>
                      <a:gs pos="40075">
                        <a:srgbClr val="1A1A1A"/>
                      </a:gs>
                    </a:gsLst>
                    <a:lin ang="5400000" scaled="0"/>
                  </a:gradFill>
                  <a:latin typeface="Segoe UI"/>
                </a:rPr>
                <a:t>Iaas</a:t>
              </a:r>
              <a:r>
                <a:rPr lang="en-US" sz="816">
                  <a:gradFill>
                    <a:gsLst>
                      <a:gs pos="64602">
                        <a:srgbClr val="1A1A1A"/>
                      </a:gs>
                      <a:gs pos="40075">
                        <a:srgbClr val="1A1A1A"/>
                      </a:gs>
                    </a:gsLst>
                    <a:lin ang="5400000" scaled="0"/>
                  </a:gradFill>
                  <a:latin typeface="Segoe UI"/>
                </a:rPr>
                <a:t> Spoke2</a:t>
              </a:r>
            </a:p>
          </p:txBody>
        </p:sp>
        <p:sp>
          <p:nvSpPr>
            <p:cNvPr id="59" name="TextBox 58">
              <a:extLst>
                <a:ext uri="{FF2B5EF4-FFF2-40B4-BE49-F238E27FC236}">
                  <a16:creationId xmlns:a16="http://schemas.microsoft.com/office/drawing/2014/main" id="{B78DF8B1-5EF1-4C85-B75B-6321D269E9FA}"/>
                </a:ext>
              </a:extLst>
            </p:cNvPr>
            <p:cNvSpPr txBox="1"/>
            <p:nvPr/>
          </p:nvSpPr>
          <p:spPr>
            <a:xfrm>
              <a:off x="2473347" y="3982125"/>
              <a:ext cx="591509"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On-premises</a:t>
              </a:r>
            </a:p>
          </p:txBody>
        </p:sp>
        <p:sp>
          <p:nvSpPr>
            <p:cNvPr id="60" name="Rectangle 59">
              <a:extLst>
                <a:ext uri="{FF2B5EF4-FFF2-40B4-BE49-F238E27FC236}">
                  <a16:creationId xmlns:a16="http://schemas.microsoft.com/office/drawing/2014/main" id="{C19CB7E2-CFF6-49A8-89A0-8B2AD9F3B582}"/>
                </a:ext>
              </a:extLst>
            </p:cNvPr>
            <p:cNvSpPr/>
            <p:nvPr/>
          </p:nvSpPr>
          <p:spPr bwMode="auto">
            <a:xfrm>
              <a:off x="4490892" y="2374093"/>
              <a:ext cx="3043937" cy="325007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61" name="Rectangle 60">
              <a:extLst>
                <a:ext uri="{FF2B5EF4-FFF2-40B4-BE49-F238E27FC236}">
                  <a16:creationId xmlns:a16="http://schemas.microsoft.com/office/drawing/2014/main" id="{A7535828-DCA9-4E5D-89A3-32630B73FE5A}"/>
                </a:ext>
              </a:extLst>
            </p:cNvPr>
            <p:cNvSpPr/>
            <p:nvPr/>
          </p:nvSpPr>
          <p:spPr bwMode="auto">
            <a:xfrm>
              <a:off x="4588829" y="2463514"/>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93260" bIns="47565" numCol="1" rtlCol="0" anchor="t" anchorCtr="0" compatLnSpc="1">
              <a:prstTxWarp prst="textNoShape">
                <a:avLst/>
              </a:prstTxWarp>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Gateway subnet</a:t>
              </a:r>
            </a:p>
          </p:txBody>
        </p:sp>
        <p:sp>
          <p:nvSpPr>
            <p:cNvPr id="62" name="Rectangle 61">
              <a:extLst>
                <a:ext uri="{FF2B5EF4-FFF2-40B4-BE49-F238E27FC236}">
                  <a16:creationId xmlns:a16="http://schemas.microsoft.com/office/drawing/2014/main" id="{5CD58702-CF11-4269-AE78-1605E2D4CC01}"/>
                </a:ext>
              </a:extLst>
            </p:cNvPr>
            <p:cNvSpPr/>
            <p:nvPr/>
          </p:nvSpPr>
          <p:spPr bwMode="auto">
            <a:xfrm>
              <a:off x="5418093" y="2457860"/>
              <a:ext cx="1009177"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WAF: HTTP/s ingress</a:t>
              </a:r>
            </a:p>
          </p:txBody>
        </p:sp>
        <p:sp>
          <p:nvSpPr>
            <p:cNvPr id="63" name="Rectangle 62">
              <a:extLst>
                <a:ext uri="{FF2B5EF4-FFF2-40B4-BE49-F238E27FC236}">
                  <a16:creationId xmlns:a16="http://schemas.microsoft.com/office/drawing/2014/main" id="{532B9894-DD11-4C02-8A47-3C378B51D9B5}"/>
                </a:ext>
              </a:extLst>
            </p:cNvPr>
            <p:cNvSpPr/>
            <p:nvPr/>
          </p:nvSpPr>
          <p:spPr bwMode="auto">
            <a:xfrm>
              <a:off x="6524048" y="2457860"/>
              <a:ext cx="914003"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Egress</a:t>
              </a:r>
            </a:p>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Ingress (non-http/s) </a:t>
              </a:r>
              <a:br>
                <a:rPr lang="en-US" sz="816">
                  <a:gradFill>
                    <a:gsLst>
                      <a:gs pos="64602">
                        <a:srgbClr val="1A1A1A"/>
                      </a:gs>
                      <a:gs pos="40075">
                        <a:srgbClr val="1A1A1A"/>
                      </a:gs>
                    </a:gsLst>
                    <a:lin ang="5400000" scaled="0"/>
                  </a:gradFill>
                  <a:latin typeface="Segoe UI"/>
                </a:rPr>
              </a:br>
              <a:r>
                <a:rPr lang="en-US" sz="816">
                  <a:gradFill>
                    <a:gsLst>
                      <a:gs pos="64602">
                        <a:srgbClr val="1A1A1A"/>
                      </a:gs>
                      <a:gs pos="40075">
                        <a:srgbClr val="1A1A1A"/>
                      </a:gs>
                    </a:gsLst>
                    <a:lin ang="5400000" scaled="0"/>
                  </a:gradFill>
                  <a:latin typeface="Segoe UI"/>
                </a:rPr>
                <a:t>Spoke-Spoke</a:t>
              </a:r>
            </a:p>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Spoke-On-Prem</a:t>
              </a:r>
            </a:p>
          </p:txBody>
        </p:sp>
        <p:sp>
          <p:nvSpPr>
            <p:cNvPr id="64" name="Rectangle 63">
              <a:extLst>
                <a:ext uri="{FF2B5EF4-FFF2-40B4-BE49-F238E27FC236}">
                  <a16:creationId xmlns:a16="http://schemas.microsoft.com/office/drawing/2014/main" id="{85A1893A-4714-4948-A171-42BD4BA7ED20}"/>
                </a:ext>
              </a:extLst>
            </p:cNvPr>
            <p:cNvSpPr/>
            <p:nvPr/>
          </p:nvSpPr>
          <p:spPr bwMode="auto">
            <a:xfrm>
              <a:off x="4588829" y="4117110"/>
              <a:ext cx="2857545" cy="129499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Shared services subnet</a:t>
              </a:r>
            </a:p>
          </p:txBody>
        </p:sp>
        <p:sp>
          <p:nvSpPr>
            <p:cNvPr id="65" name="Rectangle 64">
              <a:extLst>
                <a:ext uri="{FF2B5EF4-FFF2-40B4-BE49-F238E27FC236}">
                  <a16:creationId xmlns:a16="http://schemas.microsoft.com/office/drawing/2014/main" id="{94AB231B-4F70-47FA-B48D-A27024A3D6D0}"/>
                </a:ext>
              </a:extLst>
            </p:cNvPr>
            <p:cNvSpPr/>
            <p:nvPr/>
          </p:nvSpPr>
          <p:spPr bwMode="auto">
            <a:xfrm>
              <a:off x="6817476" y="549191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TextBox 71">
              <a:extLst>
                <a:ext uri="{FF2B5EF4-FFF2-40B4-BE49-F238E27FC236}">
                  <a16:creationId xmlns:a16="http://schemas.microsoft.com/office/drawing/2014/main" id="{1C4EB9CE-3002-4C79-BB63-12F3BA69AD68}"/>
                </a:ext>
              </a:extLst>
            </p:cNvPr>
            <p:cNvSpPr txBox="1"/>
            <p:nvPr/>
          </p:nvSpPr>
          <p:spPr>
            <a:xfrm>
              <a:off x="6021242" y="5456513"/>
              <a:ext cx="910507"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Hub virtual network</a:t>
              </a:r>
            </a:p>
          </p:txBody>
        </p:sp>
        <p:sp>
          <p:nvSpPr>
            <p:cNvPr id="73" name="Rectangle 72">
              <a:extLst>
                <a:ext uri="{FF2B5EF4-FFF2-40B4-BE49-F238E27FC236}">
                  <a16:creationId xmlns:a16="http://schemas.microsoft.com/office/drawing/2014/main" id="{0AF1074A-D4C5-47CD-AAF6-3858B04CD0B3}"/>
                </a:ext>
              </a:extLst>
            </p:cNvPr>
            <p:cNvSpPr/>
            <p:nvPr/>
          </p:nvSpPr>
          <p:spPr bwMode="auto">
            <a:xfrm>
              <a:off x="8339444" y="4058805"/>
              <a:ext cx="2182903" cy="1884787"/>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cxnSp>
          <p:nvCxnSpPr>
            <p:cNvPr id="75" name="Straight Connector 74">
              <a:extLst>
                <a:ext uri="{FF2B5EF4-FFF2-40B4-BE49-F238E27FC236}">
                  <a16:creationId xmlns:a16="http://schemas.microsoft.com/office/drawing/2014/main" id="{F0D0BF73-BB7A-464C-90F9-ECCCB8E14200}"/>
                </a:ext>
              </a:extLst>
            </p:cNvPr>
            <p:cNvCxnSpPr>
              <a:cxnSpLocks/>
            </p:cNvCxnSpPr>
            <p:nvPr/>
          </p:nvCxnSpPr>
          <p:spPr>
            <a:xfrm>
              <a:off x="3393030" y="3022597"/>
              <a:ext cx="1362327"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258D7AA2-9353-4B83-931C-3E0CAC0758A2}"/>
                </a:ext>
              </a:extLst>
            </p:cNvPr>
            <p:cNvSpPr/>
            <p:nvPr/>
          </p:nvSpPr>
          <p:spPr bwMode="auto">
            <a:xfrm>
              <a:off x="3581401" y="2869413"/>
              <a:ext cx="714788" cy="32235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86" name="Group 18">
              <a:extLst>
                <a:ext uri="{FF2B5EF4-FFF2-40B4-BE49-F238E27FC236}">
                  <a16:creationId xmlns:a16="http://schemas.microsoft.com/office/drawing/2014/main" id="{1688E6FC-9449-40D6-A2DE-2769C52B2380}"/>
                </a:ext>
              </a:extLst>
            </p:cNvPr>
            <p:cNvGrpSpPr>
              <a:grpSpLocks noChangeAspect="1"/>
            </p:cNvGrpSpPr>
            <p:nvPr/>
          </p:nvGrpSpPr>
          <p:grpSpPr bwMode="auto">
            <a:xfrm>
              <a:off x="3649195" y="2913056"/>
              <a:ext cx="576528" cy="223844"/>
              <a:chOff x="3161" y="1877"/>
              <a:chExt cx="443" cy="172"/>
            </a:xfrm>
            <a:solidFill>
              <a:schemeClr val="accent1"/>
            </a:solidFill>
          </p:grpSpPr>
          <p:sp>
            <p:nvSpPr>
              <p:cNvPr id="87" name="Oval 19">
                <a:extLst>
                  <a:ext uri="{FF2B5EF4-FFF2-40B4-BE49-F238E27FC236}">
                    <a16:creationId xmlns:a16="http://schemas.microsoft.com/office/drawing/2014/main" id="{35BCE23E-580E-4D55-B93B-D1762A0A9373}"/>
                  </a:ext>
                </a:extLst>
              </p:cNvPr>
              <p:cNvSpPr>
                <a:spLocks noChangeArrowheads="1"/>
              </p:cNvSpPr>
              <p:nvPr/>
            </p:nvSpPr>
            <p:spPr bwMode="auto">
              <a:xfrm>
                <a:off x="3533" y="1877"/>
                <a:ext cx="71" cy="1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88" name="Freeform 20">
                <a:extLst>
                  <a:ext uri="{FF2B5EF4-FFF2-40B4-BE49-F238E27FC236}">
                    <a16:creationId xmlns:a16="http://schemas.microsoft.com/office/drawing/2014/main" id="{07E61A4B-A1AC-4CF7-869F-BCC480D39B10}"/>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94" name="Group 93">
              <a:extLst>
                <a:ext uri="{FF2B5EF4-FFF2-40B4-BE49-F238E27FC236}">
                  <a16:creationId xmlns:a16="http://schemas.microsoft.com/office/drawing/2014/main" id="{9B13B995-53BD-408F-A4FF-2A84ACC27AF1}"/>
                </a:ext>
              </a:extLst>
            </p:cNvPr>
            <p:cNvGrpSpPr/>
            <p:nvPr/>
          </p:nvGrpSpPr>
          <p:grpSpPr>
            <a:xfrm>
              <a:off x="3794889" y="2536538"/>
              <a:ext cx="317990" cy="172541"/>
              <a:chOff x="3232051" y="1565154"/>
              <a:chExt cx="866078" cy="469934"/>
            </a:xfrm>
          </p:grpSpPr>
          <p:sp>
            <p:nvSpPr>
              <p:cNvPr id="90" name="Isosceles Triangle 89">
                <a:extLst>
                  <a:ext uri="{FF2B5EF4-FFF2-40B4-BE49-F238E27FC236}">
                    <a16:creationId xmlns:a16="http://schemas.microsoft.com/office/drawing/2014/main" id="{7C9849AF-5397-4EEC-87DD-DB1906613CEE}"/>
                  </a:ext>
                </a:extLst>
              </p:cNvPr>
              <p:cNvSpPr/>
              <p:nvPr/>
            </p:nvSpPr>
            <p:spPr bwMode="auto">
              <a:xfrm>
                <a:off x="3292414" y="1625783"/>
                <a:ext cx="742152" cy="348676"/>
              </a:xfrm>
              <a:prstGeom prst="triangl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1" name="Oval 90">
                <a:extLst>
                  <a:ext uri="{FF2B5EF4-FFF2-40B4-BE49-F238E27FC236}">
                    <a16:creationId xmlns:a16="http://schemas.microsoft.com/office/drawing/2014/main" id="{AA70F7DA-55AD-4A48-8088-1EE02C5C750F}"/>
                  </a:ext>
                </a:extLst>
              </p:cNvPr>
              <p:cNvSpPr/>
              <p:nvPr/>
            </p:nvSpPr>
            <p:spPr bwMode="auto">
              <a:xfrm>
                <a:off x="3602861" y="1565154"/>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2" name="Oval 91">
                <a:extLst>
                  <a:ext uri="{FF2B5EF4-FFF2-40B4-BE49-F238E27FC236}">
                    <a16:creationId xmlns:a16="http://schemas.microsoft.com/office/drawing/2014/main" id="{87DAE18E-106C-42A9-9C48-2E7A5ABF2EC9}"/>
                  </a:ext>
                </a:extLst>
              </p:cNvPr>
              <p:cNvSpPr/>
              <p:nvPr/>
            </p:nvSpPr>
            <p:spPr bwMode="auto">
              <a:xfrm>
                <a:off x="3976871" y="1913830"/>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3" name="Oval 92">
                <a:extLst>
                  <a:ext uri="{FF2B5EF4-FFF2-40B4-BE49-F238E27FC236}">
                    <a16:creationId xmlns:a16="http://schemas.microsoft.com/office/drawing/2014/main" id="{0FF949F2-C8F2-44BF-86B4-00D0C7660135}"/>
                  </a:ext>
                </a:extLst>
              </p:cNvPr>
              <p:cNvSpPr/>
              <p:nvPr/>
            </p:nvSpPr>
            <p:spPr bwMode="auto">
              <a:xfrm>
                <a:off x="3232051" y="1913830"/>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95" name="TextBox 94">
              <a:extLst>
                <a:ext uri="{FF2B5EF4-FFF2-40B4-BE49-F238E27FC236}">
                  <a16:creationId xmlns:a16="http://schemas.microsoft.com/office/drawing/2014/main" id="{6CD53C4C-1CCE-479E-A707-50A0A3BFBE2F}"/>
                </a:ext>
              </a:extLst>
            </p:cNvPr>
            <p:cNvSpPr txBox="1"/>
            <p:nvPr/>
          </p:nvSpPr>
          <p:spPr>
            <a:xfrm>
              <a:off x="3681197" y="2743882"/>
              <a:ext cx="53700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ExpressRoute</a:t>
              </a:r>
            </a:p>
          </p:txBody>
        </p:sp>
        <p:grpSp>
          <p:nvGrpSpPr>
            <p:cNvPr id="102" name="Group 101">
              <a:extLst>
                <a:ext uri="{FF2B5EF4-FFF2-40B4-BE49-F238E27FC236}">
                  <a16:creationId xmlns:a16="http://schemas.microsoft.com/office/drawing/2014/main" id="{E12D2355-8591-4CA0-8D62-8A086E31F0A3}"/>
                </a:ext>
              </a:extLst>
            </p:cNvPr>
            <p:cNvGrpSpPr/>
            <p:nvPr/>
          </p:nvGrpSpPr>
          <p:grpSpPr>
            <a:xfrm>
              <a:off x="4817069" y="2888887"/>
              <a:ext cx="291232" cy="291232"/>
              <a:chOff x="-1577340" y="1866900"/>
              <a:chExt cx="1191415" cy="1191415"/>
            </a:xfrm>
          </p:grpSpPr>
          <p:sp>
            <p:nvSpPr>
              <p:cNvPr id="96" name="Oval 95">
                <a:extLst>
                  <a:ext uri="{FF2B5EF4-FFF2-40B4-BE49-F238E27FC236}">
                    <a16:creationId xmlns:a16="http://schemas.microsoft.com/office/drawing/2014/main" id="{222EA2B6-7C6E-426E-A97A-C8D2A67BE3B5}"/>
                  </a:ext>
                </a:extLst>
              </p:cNvPr>
              <p:cNvSpPr/>
              <p:nvPr/>
            </p:nvSpPr>
            <p:spPr bwMode="auto">
              <a:xfrm>
                <a:off x="-1577340" y="1866900"/>
                <a:ext cx="1191415" cy="119141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01" name="Group 100">
                <a:extLst>
                  <a:ext uri="{FF2B5EF4-FFF2-40B4-BE49-F238E27FC236}">
                    <a16:creationId xmlns:a16="http://schemas.microsoft.com/office/drawing/2014/main" id="{ED861ED2-773B-4FF8-93AB-01722FEEF3AD}"/>
                  </a:ext>
                </a:extLst>
              </p:cNvPr>
              <p:cNvGrpSpPr/>
              <p:nvPr/>
            </p:nvGrpSpPr>
            <p:grpSpPr>
              <a:xfrm>
                <a:off x="-1484020" y="1976406"/>
                <a:ext cx="1004774" cy="972403"/>
                <a:chOff x="-1484258" y="1974303"/>
                <a:chExt cx="1004774" cy="972403"/>
              </a:xfrm>
            </p:grpSpPr>
            <p:sp>
              <p:nvSpPr>
                <p:cNvPr id="97" name="Arrow: Down 96">
                  <a:extLst>
                    <a:ext uri="{FF2B5EF4-FFF2-40B4-BE49-F238E27FC236}">
                      <a16:creationId xmlns:a16="http://schemas.microsoft.com/office/drawing/2014/main" id="{83556D73-0BA3-43FA-B847-EAABF1DEE706}"/>
                    </a:ext>
                  </a:extLst>
                </p:cNvPr>
                <p:cNvSpPr/>
                <p:nvPr/>
              </p:nvSpPr>
              <p:spPr bwMode="auto">
                <a:xfrm>
                  <a:off x="-1119933" y="197430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8" name="Arrow: Down 97">
                  <a:extLst>
                    <a:ext uri="{FF2B5EF4-FFF2-40B4-BE49-F238E27FC236}">
                      <a16:creationId xmlns:a16="http://schemas.microsoft.com/office/drawing/2014/main" id="{48919442-77C2-4E77-8399-92D063846136}"/>
                    </a:ext>
                  </a:extLst>
                </p:cNvPr>
                <p:cNvSpPr/>
                <p:nvPr/>
              </p:nvSpPr>
              <p:spPr bwMode="auto">
                <a:xfrm rot="5400000">
                  <a:off x="-1419734"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9" name="Arrow: Down 98">
                  <a:extLst>
                    <a:ext uri="{FF2B5EF4-FFF2-40B4-BE49-F238E27FC236}">
                      <a16:creationId xmlns:a16="http://schemas.microsoft.com/office/drawing/2014/main" id="{80C4481A-4B12-4982-833F-F20EB8375635}"/>
                    </a:ext>
                  </a:extLst>
                </p:cNvPr>
                <p:cNvSpPr/>
                <p:nvPr/>
              </p:nvSpPr>
              <p:spPr bwMode="auto">
                <a:xfrm rot="10800000">
                  <a:off x="-1119933" y="2541058"/>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0" name="Arrow: Down 99">
                  <a:extLst>
                    <a:ext uri="{FF2B5EF4-FFF2-40B4-BE49-F238E27FC236}">
                      <a16:creationId xmlns:a16="http://schemas.microsoft.com/office/drawing/2014/main" id="{FD4B281C-C5EF-4DF1-A22B-33BB67A4023E}"/>
                    </a:ext>
                  </a:extLst>
                </p:cNvPr>
                <p:cNvSpPr/>
                <p:nvPr/>
              </p:nvSpPr>
              <p:spPr bwMode="auto">
                <a:xfrm rot="16200000">
                  <a:off x="-820608"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sp>
          <p:nvSpPr>
            <p:cNvPr id="103" name="TextBox 102">
              <a:extLst>
                <a:ext uri="{FF2B5EF4-FFF2-40B4-BE49-F238E27FC236}">
                  <a16:creationId xmlns:a16="http://schemas.microsoft.com/office/drawing/2014/main" id="{84227DF0-E203-4BA4-B6DA-7F2126C363EB}"/>
                </a:ext>
              </a:extLst>
            </p:cNvPr>
            <p:cNvSpPr txBox="1"/>
            <p:nvPr/>
          </p:nvSpPr>
          <p:spPr>
            <a:xfrm>
              <a:off x="4727045" y="3251698"/>
              <a:ext cx="471284"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ER Gateway</a:t>
              </a:r>
            </a:p>
          </p:txBody>
        </p:sp>
        <p:grpSp>
          <p:nvGrpSpPr>
            <p:cNvPr id="168" name="Group 23">
              <a:extLst>
                <a:ext uri="{FF2B5EF4-FFF2-40B4-BE49-F238E27FC236}">
                  <a16:creationId xmlns:a16="http://schemas.microsoft.com/office/drawing/2014/main" id="{68305D49-5600-4C95-8AA1-BC978FF0CE48}"/>
                </a:ext>
              </a:extLst>
            </p:cNvPr>
            <p:cNvGrpSpPr>
              <a:grpSpLocks noChangeAspect="1"/>
            </p:cNvGrpSpPr>
            <p:nvPr/>
          </p:nvGrpSpPr>
          <p:grpSpPr bwMode="auto">
            <a:xfrm>
              <a:off x="5428119" y="1933448"/>
              <a:ext cx="312670" cy="342928"/>
              <a:chOff x="2150" y="3010"/>
              <a:chExt cx="310" cy="340"/>
            </a:xfrm>
          </p:grpSpPr>
          <p:sp>
            <p:nvSpPr>
              <p:cNvPr id="170" name="Freeform 24">
                <a:extLst>
                  <a:ext uri="{FF2B5EF4-FFF2-40B4-BE49-F238E27FC236}">
                    <a16:creationId xmlns:a16="http://schemas.microsoft.com/office/drawing/2014/main" id="{ABC2D0AE-2061-4759-BDE0-BE2F54064C30}"/>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1" name="Freeform 25">
                <a:extLst>
                  <a:ext uri="{FF2B5EF4-FFF2-40B4-BE49-F238E27FC236}">
                    <a16:creationId xmlns:a16="http://schemas.microsoft.com/office/drawing/2014/main" id="{14E9B35C-9DD5-495B-9E2F-921931F0398F}"/>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72" name="Group 23">
              <a:extLst>
                <a:ext uri="{FF2B5EF4-FFF2-40B4-BE49-F238E27FC236}">
                  <a16:creationId xmlns:a16="http://schemas.microsoft.com/office/drawing/2014/main" id="{D764B3CC-8D04-48EA-8884-61F94A80AE1D}"/>
                </a:ext>
              </a:extLst>
            </p:cNvPr>
            <p:cNvGrpSpPr>
              <a:grpSpLocks noChangeAspect="1"/>
            </p:cNvGrpSpPr>
            <p:nvPr/>
          </p:nvGrpSpPr>
          <p:grpSpPr bwMode="auto">
            <a:xfrm>
              <a:off x="6508795" y="1933448"/>
              <a:ext cx="312670" cy="342928"/>
              <a:chOff x="2150" y="3010"/>
              <a:chExt cx="310" cy="340"/>
            </a:xfrm>
          </p:grpSpPr>
          <p:sp>
            <p:nvSpPr>
              <p:cNvPr id="173" name="Freeform 24">
                <a:extLst>
                  <a:ext uri="{FF2B5EF4-FFF2-40B4-BE49-F238E27FC236}">
                    <a16:creationId xmlns:a16="http://schemas.microsoft.com/office/drawing/2014/main" id="{9BA2BE8F-302E-482B-BA4D-7B8880700419}"/>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4" name="Freeform 25">
                <a:extLst>
                  <a:ext uri="{FF2B5EF4-FFF2-40B4-BE49-F238E27FC236}">
                    <a16:creationId xmlns:a16="http://schemas.microsoft.com/office/drawing/2014/main" id="{19AC9A17-3C8F-43CA-9ED8-DBAC29769A4B}"/>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175" name="TextBox 174">
              <a:extLst>
                <a:ext uri="{FF2B5EF4-FFF2-40B4-BE49-F238E27FC236}">
                  <a16:creationId xmlns:a16="http://schemas.microsoft.com/office/drawing/2014/main" id="{D5B084A7-2C49-4ABC-8EC4-D29BDF0EA0B5}"/>
                </a:ext>
              </a:extLst>
            </p:cNvPr>
            <p:cNvSpPr txBox="1"/>
            <p:nvPr/>
          </p:nvSpPr>
          <p:spPr>
            <a:xfrm>
              <a:off x="5377667" y="1695570"/>
              <a:ext cx="413575" cy="219804"/>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DDOS</a:t>
              </a:r>
              <a:br>
                <a:rPr lang="en-US" sz="714">
                  <a:gradFill>
                    <a:gsLst>
                      <a:gs pos="2917">
                        <a:srgbClr val="1A1A1A"/>
                      </a:gs>
                      <a:gs pos="30000">
                        <a:srgbClr val="1A1A1A"/>
                      </a:gs>
                    </a:gsLst>
                    <a:lin ang="5400000" scaled="0"/>
                  </a:gradFill>
                  <a:latin typeface="Segoe UI"/>
                </a:rPr>
              </a:br>
              <a:r>
                <a:rPr lang="en-US" sz="714">
                  <a:gradFill>
                    <a:gsLst>
                      <a:gs pos="2917">
                        <a:srgbClr val="1A1A1A"/>
                      </a:gs>
                      <a:gs pos="30000">
                        <a:srgbClr val="1A1A1A"/>
                      </a:gs>
                    </a:gsLst>
                    <a:lin ang="5400000" scaled="0"/>
                  </a:gradFill>
                  <a:latin typeface="Segoe UI"/>
                </a:rPr>
                <a:t>Protection</a:t>
              </a:r>
            </a:p>
          </p:txBody>
        </p:sp>
        <p:sp>
          <p:nvSpPr>
            <p:cNvPr id="176" name="TextBox 175">
              <a:extLst>
                <a:ext uri="{FF2B5EF4-FFF2-40B4-BE49-F238E27FC236}">
                  <a16:creationId xmlns:a16="http://schemas.microsoft.com/office/drawing/2014/main" id="{E5FA791C-3A20-4F5A-8837-A23B29108B59}"/>
                </a:ext>
              </a:extLst>
            </p:cNvPr>
            <p:cNvSpPr txBox="1"/>
            <p:nvPr/>
          </p:nvSpPr>
          <p:spPr>
            <a:xfrm>
              <a:off x="6456790" y="1695570"/>
              <a:ext cx="413575" cy="219804"/>
            </a:xfrm>
            <a:prstGeom prst="rect">
              <a:avLst/>
            </a:prstGeom>
            <a:noFill/>
          </p:spPr>
          <p:txBody>
            <a:bodyPr wrap="none" lIns="0" tIns="0" rIns="0" bIns="0" rtlCol="0">
              <a:spAutoFit/>
            </a:bodyPr>
            <a:lstStyle/>
            <a:p>
              <a:pPr algn="ctr" defTabSz="932563">
                <a:defRPr/>
              </a:pPr>
              <a:r>
                <a:rPr lang="en-US" sz="714">
                  <a:gradFill>
                    <a:gsLst>
                      <a:gs pos="2917">
                        <a:srgbClr val="1A1A1A"/>
                      </a:gs>
                      <a:gs pos="30000">
                        <a:srgbClr val="1A1A1A"/>
                      </a:gs>
                    </a:gsLst>
                    <a:lin ang="5400000" scaled="0"/>
                  </a:gradFill>
                  <a:latin typeface="Segoe UI"/>
                </a:rPr>
                <a:t>DDOS</a:t>
              </a:r>
              <a:br>
                <a:rPr lang="en-US" sz="714">
                  <a:gradFill>
                    <a:gsLst>
                      <a:gs pos="2917">
                        <a:srgbClr val="1A1A1A"/>
                      </a:gs>
                      <a:gs pos="30000">
                        <a:srgbClr val="1A1A1A"/>
                      </a:gs>
                    </a:gsLst>
                    <a:lin ang="5400000" scaled="0"/>
                  </a:gradFill>
                  <a:latin typeface="Segoe UI"/>
                </a:rPr>
              </a:br>
              <a:r>
                <a:rPr lang="en-US" sz="714">
                  <a:gradFill>
                    <a:gsLst>
                      <a:gs pos="2917">
                        <a:srgbClr val="1A1A1A"/>
                      </a:gs>
                      <a:gs pos="30000">
                        <a:srgbClr val="1A1A1A"/>
                      </a:gs>
                    </a:gsLst>
                    <a:lin ang="5400000" scaled="0"/>
                  </a:gradFill>
                  <a:latin typeface="Segoe UI"/>
                </a:rPr>
                <a:t>Protection</a:t>
              </a:r>
            </a:p>
          </p:txBody>
        </p:sp>
        <p:cxnSp>
          <p:nvCxnSpPr>
            <p:cNvPr id="179" name="Straight Connector 178">
              <a:extLst>
                <a:ext uri="{FF2B5EF4-FFF2-40B4-BE49-F238E27FC236}">
                  <a16:creationId xmlns:a16="http://schemas.microsoft.com/office/drawing/2014/main" id="{5C50DCFD-FD0C-4AC1-8270-96E3EC24E3DB}"/>
                </a:ext>
              </a:extLst>
            </p:cNvPr>
            <p:cNvCxnSpPr>
              <a:cxnSpLocks/>
            </p:cNvCxnSpPr>
            <p:nvPr/>
          </p:nvCxnSpPr>
          <p:spPr>
            <a:xfrm>
              <a:off x="5922044" y="2205038"/>
              <a:ext cx="0" cy="64531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426D3FD8-BC29-47CA-9882-1282B05E71A9}"/>
                </a:ext>
              </a:extLst>
            </p:cNvPr>
            <p:cNvSpPr txBox="1"/>
            <p:nvPr/>
          </p:nvSpPr>
          <p:spPr>
            <a:xfrm>
              <a:off x="5832023" y="2048239"/>
              <a:ext cx="193258" cy="156799"/>
            </a:xfrm>
            <a:prstGeom prst="rect">
              <a:avLst/>
            </a:prstGeom>
            <a:noFill/>
            <a:ln w="19050">
              <a:solidFill>
                <a:schemeClr val="tx1"/>
              </a:solidFill>
            </a:ln>
          </p:spPr>
          <p:txBody>
            <a:bodyPr wrap="none" lIns="27978" tIns="27978" rIns="27978" bIns="27978" rtlCol="0">
              <a:noAutofit/>
            </a:bodyPr>
            <a:lstStyle/>
            <a:p>
              <a:pPr algn="ctr" defTabSz="932563">
                <a:defRPr/>
              </a:pPr>
              <a:r>
                <a:rPr lang="en-US" sz="714" b="1">
                  <a:gradFill>
                    <a:gsLst>
                      <a:gs pos="2917">
                        <a:srgbClr val="1A1A1A"/>
                      </a:gs>
                      <a:gs pos="30000">
                        <a:srgbClr val="1A1A1A"/>
                      </a:gs>
                    </a:gsLst>
                    <a:lin ang="5400000" scaled="0"/>
                  </a:gradFill>
                  <a:latin typeface="Segoe UI"/>
                </a:rPr>
                <a:t>PIP</a:t>
              </a:r>
            </a:p>
          </p:txBody>
        </p:sp>
        <p:cxnSp>
          <p:nvCxnSpPr>
            <p:cNvPr id="183" name="Straight Connector 182">
              <a:extLst>
                <a:ext uri="{FF2B5EF4-FFF2-40B4-BE49-F238E27FC236}">
                  <a16:creationId xmlns:a16="http://schemas.microsoft.com/office/drawing/2014/main" id="{564C008B-07A1-47B3-A404-BE742AB8E3D2}"/>
                </a:ext>
              </a:extLst>
            </p:cNvPr>
            <p:cNvCxnSpPr>
              <a:cxnSpLocks/>
            </p:cNvCxnSpPr>
            <p:nvPr/>
          </p:nvCxnSpPr>
          <p:spPr>
            <a:xfrm>
              <a:off x="6969211" y="2204116"/>
              <a:ext cx="0" cy="743872"/>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09E55125-2715-44EF-BBDB-2F7ECF97FB6B}"/>
                </a:ext>
              </a:extLst>
            </p:cNvPr>
            <p:cNvSpPr txBox="1"/>
            <p:nvPr/>
          </p:nvSpPr>
          <p:spPr>
            <a:xfrm>
              <a:off x="6879190" y="2047317"/>
              <a:ext cx="193258" cy="156799"/>
            </a:xfrm>
            <a:prstGeom prst="rect">
              <a:avLst/>
            </a:prstGeom>
            <a:noFill/>
            <a:ln w="19050">
              <a:solidFill>
                <a:schemeClr val="tx1"/>
              </a:solidFill>
            </a:ln>
          </p:spPr>
          <p:txBody>
            <a:bodyPr wrap="none" lIns="27978" tIns="27978" rIns="27978" bIns="27978" rtlCol="0">
              <a:noAutofit/>
            </a:bodyPr>
            <a:lstStyle/>
            <a:p>
              <a:pPr algn="ctr" defTabSz="932563">
                <a:defRPr/>
              </a:pPr>
              <a:r>
                <a:rPr lang="en-US" sz="714" b="1">
                  <a:gradFill>
                    <a:gsLst>
                      <a:gs pos="2917">
                        <a:srgbClr val="1A1A1A"/>
                      </a:gs>
                      <a:gs pos="30000">
                        <a:srgbClr val="1A1A1A"/>
                      </a:gs>
                    </a:gsLst>
                    <a:lin ang="5400000" scaled="0"/>
                  </a:gradFill>
                  <a:latin typeface="Segoe UI"/>
                </a:rPr>
                <a:t>PIP</a:t>
              </a:r>
            </a:p>
          </p:txBody>
        </p:sp>
        <p:pic>
          <p:nvPicPr>
            <p:cNvPr id="187" name="Graphic 186">
              <a:extLst>
                <a:ext uri="{FF2B5EF4-FFF2-40B4-BE49-F238E27FC236}">
                  <a16:creationId xmlns:a16="http://schemas.microsoft.com/office/drawing/2014/main" id="{D02A6D01-24F6-4F79-8073-CC94B50F3C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7204" y="4332095"/>
              <a:ext cx="298466" cy="366300"/>
            </a:xfrm>
            <a:prstGeom prst="rect">
              <a:avLst/>
            </a:prstGeom>
          </p:spPr>
        </p:pic>
        <p:pic>
          <p:nvPicPr>
            <p:cNvPr id="188" name="Graphic 187">
              <a:extLst>
                <a:ext uri="{FF2B5EF4-FFF2-40B4-BE49-F238E27FC236}">
                  <a16:creationId xmlns:a16="http://schemas.microsoft.com/office/drawing/2014/main" id="{BE91F921-E615-4C10-BD4B-642B5420C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7204" y="5081313"/>
              <a:ext cx="298466" cy="366300"/>
            </a:xfrm>
            <a:prstGeom prst="rect">
              <a:avLst/>
            </a:prstGeom>
          </p:spPr>
        </p:pic>
        <p:pic>
          <p:nvPicPr>
            <p:cNvPr id="189" name="Graphic 188">
              <a:extLst>
                <a:ext uri="{FF2B5EF4-FFF2-40B4-BE49-F238E27FC236}">
                  <a16:creationId xmlns:a16="http://schemas.microsoft.com/office/drawing/2014/main" id="{6B604C9D-9D57-476F-A8FF-98181D29F5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7204" y="5766935"/>
              <a:ext cx="298466" cy="366300"/>
            </a:xfrm>
            <a:prstGeom prst="rect">
              <a:avLst/>
            </a:prstGeom>
          </p:spPr>
        </p:pic>
        <p:sp>
          <p:nvSpPr>
            <p:cNvPr id="190" name="TextBox 189">
              <a:extLst>
                <a:ext uri="{FF2B5EF4-FFF2-40B4-BE49-F238E27FC236}">
                  <a16:creationId xmlns:a16="http://schemas.microsoft.com/office/drawing/2014/main" id="{A209910A-BAB4-4A8E-85BD-32414170B9E2}"/>
                </a:ext>
              </a:extLst>
            </p:cNvPr>
            <p:cNvSpPr txBox="1"/>
            <p:nvPr/>
          </p:nvSpPr>
          <p:spPr>
            <a:xfrm>
              <a:off x="3729762" y="4768902"/>
              <a:ext cx="293350"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err="1">
                  <a:gradFill>
                    <a:gsLst>
                      <a:gs pos="2917">
                        <a:srgbClr val="1A1A1A"/>
                      </a:gs>
                      <a:gs pos="30000">
                        <a:srgbClr val="1A1A1A"/>
                      </a:gs>
                    </a:gsLst>
                    <a:lin ang="5400000" scaled="0"/>
                  </a:gradFill>
                  <a:latin typeface="Segoe UI"/>
                </a:rPr>
                <a:t>SysOps</a:t>
              </a:r>
              <a:endParaRPr lang="en-US" sz="714">
                <a:gradFill>
                  <a:gsLst>
                    <a:gs pos="2917">
                      <a:srgbClr val="1A1A1A"/>
                    </a:gs>
                    <a:gs pos="30000">
                      <a:srgbClr val="1A1A1A"/>
                    </a:gs>
                  </a:gsLst>
                  <a:lin ang="5400000" scaled="0"/>
                </a:gradFill>
                <a:latin typeface="Segoe UI"/>
              </a:endParaRPr>
            </a:p>
          </p:txBody>
        </p:sp>
        <p:sp>
          <p:nvSpPr>
            <p:cNvPr id="191" name="TextBox 190">
              <a:extLst>
                <a:ext uri="{FF2B5EF4-FFF2-40B4-BE49-F238E27FC236}">
                  <a16:creationId xmlns:a16="http://schemas.microsoft.com/office/drawing/2014/main" id="{A9E485ED-C268-4377-867F-1E01F011DDD8}"/>
                </a:ext>
              </a:extLst>
            </p:cNvPr>
            <p:cNvSpPr txBox="1"/>
            <p:nvPr/>
          </p:nvSpPr>
          <p:spPr>
            <a:xfrm>
              <a:off x="3726557" y="5512782"/>
              <a:ext cx="299762"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SecOps</a:t>
              </a:r>
            </a:p>
          </p:txBody>
        </p:sp>
        <p:sp>
          <p:nvSpPr>
            <p:cNvPr id="192" name="TextBox 191">
              <a:extLst>
                <a:ext uri="{FF2B5EF4-FFF2-40B4-BE49-F238E27FC236}">
                  <a16:creationId xmlns:a16="http://schemas.microsoft.com/office/drawing/2014/main" id="{F9776931-879A-434E-B0E5-6274D731FD3C}"/>
                </a:ext>
              </a:extLst>
            </p:cNvPr>
            <p:cNvSpPr txBox="1"/>
            <p:nvPr/>
          </p:nvSpPr>
          <p:spPr>
            <a:xfrm>
              <a:off x="3721747" y="6193066"/>
              <a:ext cx="309380"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NetOps</a:t>
              </a:r>
            </a:p>
          </p:txBody>
        </p:sp>
        <p:grpSp>
          <p:nvGrpSpPr>
            <p:cNvPr id="193" name="Group 192">
              <a:extLst>
                <a:ext uri="{FF2B5EF4-FFF2-40B4-BE49-F238E27FC236}">
                  <a16:creationId xmlns:a16="http://schemas.microsoft.com/office/drawing/2014/main" id="{1DEB2521-DEB9-464E-B047-A7FC8FF0A5FD}"/>
                </a:ext>
              </a:extLst>
            </p:cNvPr>
            <p:cNvGrpSpPr/>
            <p:nvPr/>
          </p:nvGrpSpPr>
          <p:grpSpPr>
            <a:xfrm>
              <a:off x="7269282" y="4172415"/>
              <a:ext cx="125904" cy="195664"/>
              <a:chOff x="666557" y="2477604"/>
              <a:chExt cx="317693" cy="493712"/>
            </a:xfrm>
          </p:grpSpPr>
          <p:grpSp>
            <p:nvGrpSpPr>
              <p:cNvPr id="194" name="Group 21">
                <a:extLst>
                  <a:ext uri="{FF2B5EF4-FFF2-40B4-BE49-F238E27FC236}">
                    <a16:creationId xmlns:a16="http://schemas.microsoft.com/office/drawing/2014/main" id="{76D1384F-7D1B-4EA3-B74E-D481577F6F35}"/>
                  </a:ext>
                </a:extLst>
              </p:cNvPr>
              <p:cNvGrpSpPr>
                <a:grpSpLocks noChangeAspect="1"/>
              </p:cNvGrpSpPr>
              <p:nvPr/>
            </p:nvGrpSpPr>
            <p:grpSpPr bwMode="auto">
              <a:xfrm>
                <a:off x="666557" y="2477604"/>
                <a:ext cx="317693" cy="493712"/>
                <a:chOff x="458" y="1306"/>
                <a:chExt cx="222" cy="345"/>
              </a:xfrm>
            </p:grpSpPr>
            <p:sp>
              <p:nvSpPr>
                <p:cNvPr id="196" name="Rectangle 22">
                  <a:extLst>
                    <a:ext uri="{FF2B5EF4-FFF2-40B4-BE49-F238E27FC236}">
                      <a16:creationId xmlns:a16="http://schemas.microsoft.com/office/drawing/2014/main" id="{A2DAAC32-261D-4C8D-9CE6-F097E60EFE2C}"/>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197" name="Freeform 23">
                  <a:extLst>
                    <a:ext uri="{FF2B5EF4-FFF2-40B4-BE49-F238E27FC236}">
                      <a16:creationId xmlns:a16="http://schemas.microsoft.com/office/drawing/2014/main" id="{0B3A2002-53D4-4FF5-89AE-CBFC281214B8}"/>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195" name="TextBox 194">
                <a:extLst>
                  <a:ext uri="{FF2B5EF4-FFF2-40B4-BE49-F238E27FC236}">
                    <a16:creationId xmlns:a16="http://schemas.microsoft.com/office/drawing/2014/main" id="{F3A4FE60-4C37-4DDD-BB27-9F96D443952F}"/>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2655">
                          <a:srgbClr val="0078D4"/>
                        </a:gs>
                        <a:gs pos="14000">
                          <a:srgbClr val="0078D4"/>
                        </a:gs>
                      </a:gsLst>
                      <a:lin ang="5400000" scaled="0"/>
                    </a:gradFill>
                    <a:latin typeface="Segoe UI Semibold"/>
                  </a:rPr>
                  <a:t>NSG</a:t>
                </a:r>
              </a:p>
            </p:txBody>
          </p:sp>
        </p:grpSp>
        <p:sp>
          <p:nvSpPr>
            <p:cNvPr id="198" name="Rectangle 197">
              <a:extLst>
                <a:ext uri="{FF2B5EF4-FFF2-40B4-BE49-F238E27FC236}">
                  <a16:creationId xmlns:a16="http://schemas.microsoft.com/office/drawing/2014/main" id="{431D9D49-5E29-458C-975D-ADB1695CFF6D}"/>
                </a:ext>
              </a:extLst>
            </p:cNvPr>
            <p:cNvSpPr/>
            <p:nvPr/>
          </p:nvSpPr>
          <p:spPr bwMode="auto">
            <a:xfrm>
              <a:off x="5418093" y="4254083"/>
              <a:ext cx="1753838" cy="739876"/>
            </a:xfrm>
            <a:prstGeom prst="rect">
              <a:avLst/>
            </a:prstGeom>
            <a:noFill/>
            <a:ln w="19050" cap="flat" cmpd="sng" algn="ctr">
              <a:solidFill>
                <a:schemeClr val="accent2"/>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grpSp>
          <p:nvGrpSpPr>
            <p:cNvPr id="200" name="Group 25">
              <a:extLst>
                <a:ext uri="{FF2B5EF4-FFF2-40B4-BE49-F238E27FC236}">
                  <a16:creationId xmlns:a16="http://schemas.microsoft.com/office/drawing/2014/main" id="{B58172D6-6951-4634-9EFD-3E724F15F826}"/>
                </a:ext>
              </a:extLst>
            </p:cNvPr>
            <p:cNvGrpSpPr>
              <a:grpSpLocks noChangeAspect="1"/>
            </p:cNvGrpSpPr>
            <p:nvPr/>
          </p:nvGrpSpPr>
          <p:grpSpPr bwMode="auto">
            <a:xfrm>
              <a:off x="5685658" y="4485970"/>
              <a:ext cx="276974" cy="214722"/>
              <a:chOff x="3689" y="2040"/>
              <a:chExt cx="307" cy="238"/>
            </a:xfrm>
          </p:grpSpPr>
          <p:sp>
            <p:nvSpPr>
              <p:cNvPr id="207" name="Freeform 26">
                <a:extLst>
                  <a:ext uri="{FF2B5EF4-FFF2-40B4-BE49-F238E27FC236}">
                    <a16:creationId xmlns:a16="http://schemas.microsoft.com/office/drawing/2014/main" id="{1B9ABB2E-4016-448F-8BD2-404AF259CDE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8" name="Freeform 27">
                <a:extLst>
                  <a:ext uri="{FF2B5EF4-FFF2-40B4-BE49-F238E27FC236}">
                    <a16:creationId xmlns:a16="http://schemas.microsoft.com/office/drawing/2014/main" id="{FB4A3F86-A47E-4A8D-8917-92C07CBF1EE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9" name="Freeform 28">
                <a:extLst>
                  <a:ext uri="{FF2B5EF4-FFF2-40B4-BE49-F238E27FC236}">
                    <a16:creationId xmlns:a16="http://schemas.microsoft.com/office/drawing/2014/main" id="{8DAFB519-5466-4378-BB7B-A1493D62A35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0" name="Line 29">
                <a:extLst>
                  <a:ext uri="{FF2B5EF4-FFF2-40B4-BE49-F238E27FC236}">
                    <a16:creationId xmlns:a16="http://schemas.microsoft.com/office/drawing/2014/main" id="{A15CF9B0-C187-4E9D-AE3B-D51E0CDAA073}"/>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1" name="Freeform 30">
                <a:extLst>
                  <a:ext uri="{FF2B5EF4-FFF2-40B4-BE49-F238E27FC236}">
                    <a16:creationId xmlns:a16="http://schemas.microsoft.com/office/drawing/2014/main" id="{E0987C74-E741-4C3E-AF77-1FDE68171F4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01" name="Group 25">
              <a:extLst>
                <a:ext uri="{FF2B5EF4-FFF2-40B4-BE49-F238E27FC236}">
                  <a16:creationId xmlns:a16="http://schemas.microsoft.com/office/drawing/2014/main" id="{F7E488FE-14D6-41BD-9F41-953545EBF728}"/>
                </a:ext>
              </a:extLst>
            </p:cNvPr>
            <p:cNvGrpSpPr>
              <a:grpSpLocks noChangeAspect="1"/>
            </p:cNvGrpSpPr>
            <p:nvPr/>
          </p:nvGrpSpPr>
          <p:grpSpPr bwMode="auto">
            <a:xfrm>
              <a:off x="6627392" y="4483714"/>
              <a:ext cx="276974" cy="214722"/>
              <a:chOff x="3689" y="2040"/>
              <a:chExt cx="307" cy="238"/>
            </a:xfrm>
          </p:grpSpPr>
          <p:sp>
            <p:nvSpPr>
              <p:cNvPr id="202" name="Freeform 26">
                <a:extLst>
                  <a:ext uri="{FF2B5EF4-FFF2-40B4-BE49-F238E27FC236}">
                    <a16:creationId xmlns:a16="http://schemas.microsoft.com/office/drawing/2014/main" id="{E4615116-B52E-482E-9542-F74CD6C3D48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3" name="Freeform 27">
                <a:extLst>
                  <a:ext uri="{FF2B5EF4-FFF2-40B4-BE49-F238E27FC236}">
                    <a16:creationId xmlns:a16="http://schemas.microsoft.com/office/drawing/2014/main" id="{27E67C73-1B5B-42DC-9A22-1127524A57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4" name="Freeform 28">
                <a:extLst>
                  <a:ext uri="{FF2B5EF4-FFF2-40B4-BE49-F238E27FC236}">
                    <a16:creationId xmlns:a16="http://schemas.microsoft.com/office/drawing/2014/main" id="{A4C4A219-4D8D-455C-B32C-3E2F2ADCC38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5" name="Line 29">
                <a:extLst>
                  <a:ext uri="{FF2B5EF4-FFF2-40B4-BE49-F238E27FC236}">
                    <a16:creationId xmlns:a16="http://schemas.microsoft.com/office/drawing/2014/main" id="{4C9B0294-9F1C-480C-BC7D-71E0B5D23D43}"/>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6" name="Freeform 30">
                <a:extLst>
                  <a:ext uri="{FF2B5EF4-FFF2-40B4-BE49-F238E27FC236}">
                    <a16:creationId xmlns:a16="http://schemas.microsoft.com/office/drawing/2014/main" id="{5F8F6F54-255C-46D0-9039-CA617144DC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13" name="TextBox 212">
              <a:extLst>
                <a:ext uri="{FF2B5EF4-FFF2-40B4-BE49-F238E27FC236}">
                  <a16:creationId xmlns:a16="http://schemas.microsoft.com/office/drawing/2014/main" id="{108F2075-7DB4-43BD-8D68-167788F5F9EF}"/>
                </a:ext>
              </a:extLst>
            </p:cNvPr>
            <p:cNvSpPr txBox="1"/>
            <p:nvPr/>
          </p:nvSpPr>
          <p:spPr>
            <a:xfrm>
              <a:off x="5689355" y="4732466"/>
              <a:ext cx="28533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ADDS1</a:t>
              </a:r>
            </a:p>
          </p:txBody>
        </p:sp>
        <p:sp>
          <p:nvSpPr>
            <p:cNvPr id="214" name="TextBox 213">
              <a:extLst>
                <a:ext uri="{FF2B5EF4-FFF2-40B4-BE49-F238E27FC236}">
                  <a16:creationId xmlns:a16="http://schemas.microsoft.com/office/drawing/2014/main" id="{D04F15D9-E173-4216-942B-1A4C1026F926}"/>
                </a:ext>
              </a:extLst>
            </p:cNvPr>
            <p:cNvSpPr txBox="1"/>
            <p:nvPr/>
          </p:nvSpPr>
          <p:spPr>
            <a:xfrm>
              <a:off x="6621858" y="4732466"/>
              <a:ext cx="28533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ADDS2</a:t>
              </a:r>
            </a:p>
          </p:txBody>
        </p:sp>
        <p:grpSp>
          <p:nvGrpSpPr>
            <p:cNvPr id="215" name="Group 25">
              <a:extLst>
                <a:ext uri="{FF2B5EF4-FFF2-40B4-BE49-F238E27FC236}">
                  <a16:creationId xmlns:a16="http://schemas.microsoft.com/office/drawing/2014/main" id="{8143EC6C-383F-42F1-B5B3-2403D035E7F3}"/>
                </a:ext>
              </a:extLst>
            </p:cNvPr>
            <p:cNvGrpSpPr>
              <a:grpSpLocks noChangeAspect="1"/>
            </p:cNvGrpSpPr>
            <p:nvPr/>
          </p:nvGrpSpPr>
          <p:grpSpPr bwMode="auto">
            <a:xfrm>
              <a:off x="4817069" y="4486654"/>
              <a:ext cx="276974" cy="214722"/>
              <a:chOff x="3689" y="2040"/>
              <a:chExt cx="307" cy="238"/>
            </a:xfrm>
          </p:grpSpPr>
          <p:sp>
            <p:nvSpPr>
              <p:cNvPr id="216" name="Freeform 26">
                <a:extLst>
                  <a:ext uri="{FF2B5EF4-FFF2-40B4-BE49-F238E27FC236}">
                    <a16:creationId xmlns:a16="http://schemas.microsoft.com/office/drawing/2014/main" id="{51B853BC-4521-4773-A7E9-BDA3808679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7" name="Freeform 27">
                <a:extLst>
                  <a:ext uri="{FF2B5EF4-FFF2-40B4-BE49-F238E27FC236}">
                    <a16:creationId xmlns:a16="http://schemas.microsoft.com/office/drawing/2014/main" id="{4A2DA956-9FDE-42B3-BE25-3C767139D70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8" name="Freeform 28">
                <a:extLst>
                  <a:ext uri="{FF2B5EF4-FFF2-40B4-BE49-F238E27FC236}">
                    <a16:creationId xmlns:a16="http://schemas.microsoft.com/office/drawing/2014/main" id="{E65BAE80-FA1B-43E0-AC82-B47584AC1B8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9" name="Line 29">
                <a:extLst>
                  <a:ext uri="{FF2B5EF4-FFF2-40B4-BE49-F238E27FC236}">
                    <a16:creationId xmlns:a16="http://schemas.microsoft.com/office/drawing/2014/main" id="{D6375FAD-F479-4DCE-9DFB-832466F212CA}"/>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20" name="Freeform 30">
                <a:extLst>
                  <a:ext uri="{FF2B5EF4-FFF2-40B4-BE49-F238E27FC236}">
                    <a16:creationId xmlns:a16="http://schemas.microsoft.com/office/drawing/2014/main" id="{F3552837-2D97-48B7-B94F-153B8299B3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21" name="TextBox 220">
              <a:extLst>
                <a:ext uri="{FF2B5EF4-FFF2-40B4-BE49-F238E27FC236}">
                  <a16:creationId xmlns:a16="http://schemas.microsoft.com/office/drawing/2014/main" id="{388C0D54-268B-4AE4-83C7-DA0268D56D71}"/>
                </a:ext>
              </a:extLst>
            </p:cNvPr>
            <p:cNvSpPr txBox="1"/>
            <p:nvPr/>
          </p:nvSpPr>
          <p:spPr>
            <a:xfrm>
              <a:off x="4716571" y="4733150"/>
              <a:ext cx="493725"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Bastion host</a:t>
              </a:r>
            </a:p>
          </p:txBody>
        </p:sp>
        <p:pic>
          <p:nvPicPr>
            <p:cNvPr id="222" name="Picture 221" descr="A screenshot of a cell phone&#10;&#10;Description generated with high confidence">
              <a:extLst>
                <a:ext uri="{FF2B5EF4-FFF2-40B4-BE49-F238E27FC236}">
                  <a16:creationId xmlns:a16="http://schemas.microsoft.com/office/drawing/2014/main" id="{A9332668-125E-4E2F-AE18-91846918B6FD}"/>
                </a:ext>
              </a:extLst>
            </p:cNvPr>
            <p:cNvPicPr>
              <a:picLocks noChangeAspect="1"/>
            </p:cNvPicPr>
            <p:nvPr/>
          </p:nvPicPr>
          <p:blipFill rotWithShape="1">
            <a:blip r:embed="rId9"/>
            <a:srcRect l="34534" t="82358" r="62184" b="10053"/>
            <a:stretch/>
          </p:blipFill>
          <p:spPr>
            <a:xfrm>
              <a:off x="4945858" y="5721881"/>
              <a:ext cx="313048" cy="317520"/>
            </a:xfrm>
            <a:prstGeom prst="rect">
              <a:avLst/>
            </a:prstGeom>
          </p:spPr>
        </p:pic>
        <p:sp>
          <p:nvSpPr>
            <p:cNvPr id="224" name="TextBox 223">
              <a:extLst>
                <a:ext uri="{FF2B5EF4-FFF2-40B4-BE49-F238E27FC236}">
                  <a16:creationId xmlns:a16="http://schemas.microsoft.com/office/drawing/2014/main" id="{A8F5A8DB-25DC-4AC5-B714-EC5B2AED009E}"/>
                </a:ext>
              </a:extLst>
            </p:cNvPr>
            <p:cNvSpPr txBox="1"/>
            <p:nvPr/>
          </p:nvSpPr>
          <p:spPr>
            <a:xfrm>
              <a:off x="4796823" y="6075604"/>
              <a:ext cx="537006"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Management</a:t>
              </a:r>
            </a:p>
          </p:txBody>
        </p:sp>
        <p:pic>
          <p:nvPicPr>
            <p:cNvPr id="225" name="Picture 224" descr="A screenshot of a cell phone&#10;&#10;Description generated with high confidence">
              <a:extLst>
                <a:ext uri="{FF2B5EF4-FFF2-40B4-BE49-F238E27FC236}">
                  <a16:creationId xmlns:a16="http://schemas.microsoft.com/office/drawing/2014/main" id="{8169479A-763A-4879-A5EF-9B8EF596C825}"/>
                </a:ext>
              </a:extLst>
            </p:cNvPr>
            <p:cNvPicPr>
              <a:picLocks noChangeAspect="1"/>
            </p:cNvPicPr>
            <p:nvPr/>
          </p:nvPicPr>
          <p:blipFill rotWithShape="1">
            <a:blip r:embed="rId9"/>
            <a:srcRect l="41058" t="83269" r="55660" b="9142"/>
            <a:stretch/>
          </p:blipFill>
          <p:spPr>
            <a:xfrm>
              <a:off x="5529324" y="5721881"/>
              <a:ext cx="313048" cy="317520"/>
            </a:xfrm>
            <a:prstGeom prst="rect">
              <a:avLst/>
            </a:prstGeom>
          </p:spPr>
        </p:pic>
        <p:sp>
          <p:nvSpPr>
            <p:cNvPr id="226" name="TextBox 225">
              <a:extLst>
                <a:ext uri="{FF2B5EF4-FFF2-40B4-BE49-F238E27FC236}">
                  <a16:creationId xmlns:a16="http://schemas.microsoft.com/office/drawing/2014/main" id="{05963BFE-199A-4D73-A477-0CF924A3D84F}"/>
                </a:ext>
              </a:extLst>
            </p:cNvPr>
            <p:cNvSpPr txBox="1"/>
            <p:nvPr/>
          </p:nvSpPr>
          <p:spPr>
            <a:xfrm>
              <a:off x="5521044" y="6075604"/>
              <a:ext cx="318998"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Security</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Center</a:t>
              </a:r>
            </a:p>
          </p:txBody>
        </p:sp>
        <p:pic>
          <p:nvPicPr>
            <p:cNvPr id="227" name="Picture 226" descr="A screenshot of a cell phone&#10;&#10;Description generated with high confidence">
              <a:extLst>
                <a:ext uri="{FF2B5EF4-FFF2-40B4-BE49-F238E27FC236}">
                  <a16:creationId xmlns:a16="http://schemas.microsoft.com/office/drawing/2014/main" id="{CEDF8DA6-2BAD-44D6-AD87-0228129C997F}"/>
                </a:ext>
              </a:extLst>
            </p:cNvPr>
            <p:cNvPicPr>
              <a:picLocks noChangeAspect="1"/>
            </p:cNvPicPr>
            <p:nvPr/>
          </p:nvPicPr>
          <p:blipFill rotWithShape="1">
            <a:blip r:embed="rId9"/>
            <a:srcRect l="47039" t="82365" r="49325" b="9097"/>
            <a:stretch/>
          </p:blipFill>
          <p:spPr>
            <a:xfrm>
              <a:off x="6080162" y="5693569"/>
              <a:ext cx="346832" cy="357187"/>
            </a:xfrm>
            <a:prstGeom prst="rect">
              <a:avLst/>
            </a:prstGeom>
          </p:spPr>
        </p:pic>
        <p:sp>
          <p:nvSpPr>
            <p:cNvPr id="228" name="TextBox 227">
              <a:extLst>
                <a:ext uri="{FF2B5EF4-FFF2-40B4-BE49-F238E27FC236}">
                  <a16:creationId xmlns:a16="http://schemas.microsoft.com/office/drawing/2014/main" id="{D4908F72-8CED-440B-9A0D-E4B230ADEB8E}"/>
                </a:ext>
              </a:extLst>
            </p:cNvPr>
            <p:cNvSpPr txBox="1"/>
            <p:nvPr/>
          </p:nvSpPr>
          <p:spPr>
            <a:xfrm>
              <a:off x="6006131" y="6075604"/>
              <a:ext cx="503343"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 Active</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Directory</a:t>
              </a:r>
            </a:p>
          </p:txBody>
        </p:sp>
        <p:pic>
          <p:nvPicPr>
            <p:cNvPr id="229" name="Picture 228" descr="A screenshot of a cell phone&#10;&#10;Description generated with high confidence">
              <a:extLst>
                <a:ext uri="{FF2B5EF4-FFF2-40B4-BE49-F238E27FC236}">
                  <a16:creationId xmlns:a16="http://schemas.microsoft.com/office/drawing/2014/main" id="{F865869F-F4C5-4D45-A06A-C1BE6DC2D92C}"/>
                </a:ext>
              </a:extLst>
            </p:cNvPr>
            <p:cNvPicPr>
              <a:picLocks noChangeAspect="1"/>
            </p:cNvPicPr>
            <p:nvPr/>
          </p:nvPicPr>
          <p:blipFill rotWithShape="1">
            <a:blip r:embed="rId9"/>
            <a:srcRect l="52681" t="82023" r="43683" b="9439"/>
            <a:stretch/>
          </p:blipFill>
          <p:spPr>
            <a:xfrm>
              <a:off x="6728446" y="5702794"/>
              <a:ext cx="346832" cy="357187"/>
            </a:xfrm>
            <a:prstGeom prst="rect">
              <a:avLst/>
            </a:prstGeom>
          </p:spPr>
        </p:pic>
        <p:sp>
          <p:nvSpPr>
            <p:cNvPr id="230" name="TextBox 229">
              <a:extLst>
                <a:ext uri="{FF2B5EF4-FFF2-40B4-BE49-F238E27FC236}">
                  <a16:creationId xmlns:a16="http://schemas.microsoft.com/office/drawing/2014/main" id="{245F526B-D81F-4F88-A85E-6D3F65F06FFF}"/>
                </a:ext>
              </a:extLst>
            </p:cNvPr>
            <p:cNvSpPr txBox="1"/>
            <p:nvPr/>
          </p:nvSpPr>
          <p:spPr>
            <a:xfrm>
              <a:off x="6704112" y="6073352"/>
              <a:ext cx="403958"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 Key</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Vault</a:t>
              </a:r>
            </a:p>
          </p:txBody>
        </p:sp>
        <p:grpSp>
          <p:nvGrpSpPr>
            <p:cNvPr id="66" name="Group 8">
              <a:extLst>
                <a:ext uri="{FF2B5EF4-FFF2-40B4-BE49-F238E27FC236}">
                  <a16:creationId xmlns:a16="http://schemas.microsoft.com/office/drawing/2014/main" id="{C87D801A-B3E3-47C5-A9BB-776267F38445}"/>
                </a:ext>
              </a:extLst>
            </p:cNvPr>
            <p:cNvGrpSpPr>
              <a:grpSpLocks noChangeAspect="1"/>
            </p:cNvGrpSpPr>
            <p:nvPr/>
          </p:nvGrpSpPr>
          <p:grpSpPr bwMode="auto">
            <a:xfrm>
              <a:off x="6956323" y="5530165"/>
              <a:ext cx="329347" cy="192064"/>
              <a:chOff x="4390" y="3866"/>
              <a:chExt cx="511" cy="298"/>
            </a:xfrm>
          </p:grpSpPr>
          <p:sp>
            <p:nvSpPr>
              <p:cNvPr id="67" name="Freeform 9">
                <a:extLst>
                  <a:ext uri="{FF2B5EF4-FFF2-40B4-BE49-F238E27FC236}">
                    <a16:creationId xmlns:a16="http://schemas.microsoft.com/office/drawing/2014/main" id="{663A7C24-3C26-4444-A154-CBDB7F6E7F3F}"/>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68" name="Freeform 10">
                <a:extLst>
                  <a:ext uri="{FF2B5EF4-FFF2-40B4-BE49-F238E27FC236}">
                    <a16:creationId xmlns:a16="http://schemas.microsoft.com/office/drawing/2014/main" id="{1A3E99DC-4F70-4C9A-B897-390FED259AA6}"/>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69" name="Oval 11">
                <a:extLst>
                  <a:ext uri="{FF2B5EF4-FFF2-40B4-BE49-F238E27FC236}">
                    <a16:creationId xmlns:a16="http://schemas.microsoft.com/office/drawing/2014/main" id="{9BBB2E3F-A73C-4DCA-A088-E9CF2CDF3A84}"/>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0" name="Oval 12">
                <a:extLst>
                  <a:ext uri="{FF2B5EF4-FFF2-40B4-BE49-F238E27FC236}">
                    <a16:creationId xmlns:a16="http://schemas.microsoft.com/office/drawing/2014/main" id="{3B0ECD6E-B2EC-4C22-A441-C9386D7C0EB1}"/>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1" name="Oval 13">
                <a:extLst>
                  <a:ext uri="{FF2B5EF4-FFF2-40B4-BE49-F238E27FC236}">
                    <a16:creationId xmlns:a16="http://schemas.microsoft.com/office/drawing/2014/main" id="{0462B83B-70C4-49FF-8FFD-7CD64772F6C5}"/>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31" name="Straight Connector 230">
              <a:extLst>
                <a:ext uri="{FF2B5EF4-FFF2-40B4-BE49-F238E27FC236}">
                  <a16:creationId xmlns:a16="http://schemas.microsoft.com/office/drawing/2014/main" id="{B95CDDE4-9674-4169-B3CF-270723447B94}"/>
                </a:ext>
              </a:extLst>
            </p:cNvPr>
            <p:cNvCxnSpPr>
              <a:cxnSpLocks/>
            </p:cNvCxnSpPr>
            <p:nvPr/>
          </p:nvCxnSpPr>
          <p:spPr>
            <a:xfrm>
              <a:off x="7560469" y="2838914"/>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35" name="Group 8">
              <a:extLst>
                <a:ext uri="{FF2B5EF4-FFF2-40B4-BE49-F238E27FC236}">
                  <a16:creationId xmlns:a16="http://schemas.microsoft.com/office/drawing/2014/main" id="{95FD9239-7ED1-4920-89E1-8CF0651A5BDB}"/>
                </a:ext>
              </a:extLst>
            </p:cNvPr>
            <p:cNvGrpSpPr>
              <a:grpSpLocks noChangeAspect="1"/>
            </p:cNvGrpSpPr>
            <p:nvPr/>
          </p:nvGrpSpPr>
          <p:grpSpPr bwMode="auto">
            <a:xfrm>
              <a:off x="7805317" y="2949566"/>
              <a:ext cx="266196" cy="155236"/>
              <a:chOff x="4390" y="3866"/>
              <a:chExt cx="511" cy="298"/>
            </a:xfrm>
          </p:grpSpPr>
          <p:sp>
            <p:nvSpPr>
              <p:cNvPr id="236" name="Freeform 9">
                <a:extLst>
                  <a:ext uri="{FF2B5EF4-FFF2-40B4-BE49-F238E27FC236}">
                    <a16:creationId xmlns:a16="http://schemas.microsoft.com/office/drawing/2014/main" id="{39017046-1960-41E1-BC5A-8731EB9A53DA}"/>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7" name="Freeform 10">
                <a:extLst>
                  <a:ext uri="{FF2B5EF4-FFF2-40B4-BE49-F238E27FC236}">
                    <a16:creationId xmlns:a16="http://schemas.microsoft.com/office/drawing/2014/main" id="{83E6A9B7-6A25-4D13-8DA3-3BFB2A16A6E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8" name="Oval 11">
                <a:extLst>
                  <a:ext uri="{FF2B5EF4-FFF2-40B4-BE49-F238E27FC236}">
                    <a16:creationId xmlns:a16="http://schemas.microsoft.com/office/drawing/2014/main" id="{F26F1880-C1A0-4609-A631-B3B605156BE1}"/>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9" name="Oval 12">
                <a:extLst>
                  <a:ext uri="{FF2B5EF4-FFF2-40B4-BE49-F238E27FC236}">
                    <a16:creationId xmlns:a16="http://schemas.microsoft.com/office/drawing/2014/main" id="{2B3997C6-D887-423A-B41A-CAD9CEA00FD0}"/>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0" name="Oval 13">
                <a:extLst>
                  <a:ext uri="{FF2B5EF4-FFF2-40B4-BE49-F238E27FC236}">
                    <a16:creationId xmlns:a16="http://schemas.microsoft.com/office/drawing/2014/main" id="{A8D200D6-485A-41EA-9991-12C5DED0D94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41" name="Straight Connector 240">
              <a:extLst>
                <a:ext uri="{FF2B5EF4-FFF2-40B4-BE49-F238E27FC236}">
                  <a16:creationId xmlns:a16="http://schemas.microsoft.com/office/drawing/2014/main" id="{1C1E723E-A329-4F37-8BBF-59D7CF504658}"/>
                </a:ext>
              </a:extLst>
            </p:cNvPr>
            <p:cNvCxnSpPr>
              <a:cxnSpLocks/>
            </p:cNvCxnSpPr>
            <p:nvPr/>
          </p:nvCxnSpPr>
          <p:spPr>
            <a:xfrm>
              <a:off x="7560469" y="4961136"/>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42" name="Group 8">
              <a:extLst>
                <a:ext uri="{FF2B5EF4-FFF2-40B4-BE49-F238E27FC236}">
                  <a16:creationId xmlns:a16="http://schemas.microsoft.com/office/drawing/2014/main" id="{8149E4FD-8A29-41D0-B815-67F36F4476F2}"/>
                </a:ext>
              </a:extLst>
            </p:cNvPr>
            <p:cNvGrpSpPr>
              <a:grpSpLocks noChangeAspect="1"/>
            </p:cNvGrpSpPr>
            <p:nvPr/>
          </p:nvGrpSpPr>
          <p:grpSpPr bwMode="auto">
            <a:xfrm>
              <a:off x="7805317" y="5071788"/>
              <a:ext cx="266196" cy="155236"/>
              <a:chOff x="4390" y="3866"/>
              <a:chExt cx="511" cy="298"/>
            </a:xfrm>
          </p:grpSpPr>
          <p:sp>
            <p:nvSpPr>
              <p:cNvPr id="243" name="Freeform 9">
                <a:extLst>
                  <a:ext uri="{FF2B5EF4-FFF2-40B4-BE49-F238E27FC236}">
                    <a16:creationId xmlns:a16="http://schemas.microsoft.com/office/drawing/2014/main" id="{CB8DBFD3-53E9-4365-A977-100458F29A84}"/>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4" name="Freeform 10">
                <a:extLst>
                  <a:ext uri="{FF2B5EF4-FFF2-40B4-BE49-F238E27FC236}">
                    <a16:creationId xmlns:a16="http://schemas.microsoft.com/office/drawing/2014/main" id="{251D5118-9254-43D5-82C6-2FCC7D91A810}"/>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5" name="Oval 11">
                <a:extLst>
                  <a:ext uri="{FF2B5EF4-FFF2-40B4-BE49-F238E27FC236}">
                    <a16:creationId xmlns:a16="http://schemas.microsoft.com/office/drawing/2014/main" id="{47680A56-23F8-4D66-90C1-E507FA194032}"/>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6" name="Oval 12">
                <a:extLst>
                  <a:ext uri="{FF2B5EF4-FFF2-40B4-BE49-F238E27FC236}">
                    <a16:creationId xmlns:a16="http://schemas.microsoft.com/office/drawing/2014/main" id="{4CA361FD-C8C5-46D1-8B73-8B2D5AF3FF56}"/>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7" name="Oval 13">
                <a:extLst>
                  <a:ext uri="{FF2B5EF4-FFF2-40B4-BE49-F238E27FC236}">
                    <a16:creationId xmlns:a16="http://schemas.microsoft.com/office/drawing/2014/main" id="{245F0949-08D6-45F5-81FA-19C9A0B34564}"/>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48" name="Rectangle 247">
              <a:extLst>
                <a:ext uri="{FF2B5EF4-FFF2-40B4-BE49-F238E27FC236}">
                  <a16:creationId xmlns:a16="http://schemas.microsoft.com/office/drawing/2014/main" id="{43325419-663B-4309-93CF-F52E4A66C650}"/>
                </a:ext>
              </a:extLst>
            </p:cNvPr>
            <p:cNvSpPr/>
            <p:nvPr/>
          </p:nvSpPr>
          <p:spPr bwMode="auto">
            <a:xfrm>
              <a:off x="8335140" y="1898467"/>
              <a:ext cx="2187207" cy="164230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249" name="Rectangle 248">
              <a:extLst>
                <a:ext uri="{FF2B5EF4-FFF2-40B4-BE49-F238E27FC236}">
                  <a16:creationId xmlns:a16="http://schemas.microsoft.com/office/drawing/2014/main" id="{518F702A-33DD-4506-B24B-DDEAD65F0F98}"/>
                </a:ext>
              </a:extLst>
            </p:cNvPr>
            <p:cNvSpPr/>
            <p:nvPr/>
          </p:nvSpPr>
          <p:spPr bwMode="auto">
            <a:xfrm>
              <a:off x="8408330" y="1975131"/>
              <a:ext cx="1326219" cy="13505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816">
                  <a:gradFill>
                    <a:gsLst>
                      <a:gs pos="87611">
                        <a:srgbClr val="5C2D91"/>
                      </a:gs>
                      <a:gs pos="64602">
                        <a:srgbClr val="5C2D91"/>
                      </a:gs>
                    </a:gsLst>
                    <a:lin ang="5400000" scaled="0"/>
                  </a:gradFill>
                  <a:latin typeface="Segoe UI"/>
                </a:rPr>
                <a:t>AppService subnet</a:t>
              </a:r>
            </a:p>
          </p:txBody>
        </p:sp>
        <p:pic>
          <p:nvPicPr>
            <p:cNvPr id="250" name="Picture 249" descr="A screenshot of a cell phone&#10;&#10;Description generated with high confidence">
              <a:extLst>
                <a:ext uri="{FF2B5EF4-FFF2-40B4-BE49-F238E27FC236}">
                  <a16:creationId xmlns:a16="http://schemas.microsoft.com/office/drawing/2014/main" id="{C03FC5C6-5C2C-46CF-AEAD-70A6E4395BFB}"/>
                </a:ext>
              </a:extLst>
            </p:cNvPr>
            <p:cNvPicPr>
              <a:picLocks noChangeAspect="1"/>
            </p:cNvPicPr>
            <p:nvPr/>
          </p:nvPicPr>
          <p:blipFill rotWithShape="1">
            <a:blip r:embed="rId9">
              <a:clrChange>
                <a:clrFrom>
                  <a:srgbClr val="F5F1F0"/>
                </a:clrFrom>
                <a:clrTo>
                  <a:srgbClr val="F5F1F0">
                    <a:alpha val="0"/>
                  </a:srgbClr>
                </a:clrTo>
              </a:clrChange>
            </a:blip>
            <a:srcRect l="74210" t="25616" r="22893" b="68155"/>
            <a:stretch/>
          </p:blipFill>
          <p:spPr>
            <a:xfrm>
              <a:off x="8857699" y="2542622"/>
              <a:ext cx="319534" cy="301414"/>
            </a:xfrm>
            <a:prstGeom prst="rect">
              <a:avLst/>
            </a:prstGeom>
          </p:spPr>
        </p:pic>
        <p:sp>
          <p:nvSpPr>
            <p:cNvPr id="251" name="TextBox 250">
              <a:extLst>
                <a:ext uri="{FF2B5EF4-FFF2-40B4-BE49-F238E27FC236}">
                  <a16:creationId xmlns:a16="http://schemas.microsoft.com/office/drawing/2014/main" id="{1BC5556A-1738-491D-BB2F-E4501E71E6DE}"/>
                </a:ext>
              </a:extLst>
            </p:cNvPr>
            <p:cNvSpPr txBox="1"/>
            <p:nvPr/>
          </p:nvSpPr>
          <p:spPr>
            <a:xfrm>
              <a:off x="8778619" y="2864632"/>
              <a:ext cx="477695" cy="109902"/>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App Service</a:t>
              </a:r>
            </a:p>
          </p:txBody>
        </p:sp>
        <p:grpSp>
          <p:nvGrpSpPr>
            <p:cNvPr id="252" name="Group 251">
              <a:extLst>
                <a:ext uri="{FF2B5EF4-FFF2-40B4-BE49-F238E27FC236}">
                  <a16:creationId xmlns:a16="http://schemas.microsoft.com/office/drawing/2014/main" id="{BEEAB3C2-A5CD-44DB-A293-06F3BF14FC8F}"/>
                </a:ext>
              </a:extLst>
            </p:cNvPr>
            <p:cNvGrpSpPr/>
            <p:nvPr/>
          </p:nvGrpSpPr>
          <p:grpSpPr>
            <a:xfrm>
              <a:off x="9548932" y="2034044"/>
              <a:ext cx="125904" cy="195664"/>
              <a:chOff x="666557" y="2477604"/>
              <a:chExt cx="317693" cy="493712"/>
            </a:xfrm>
          </p:grpSpPr>
          <p:grpSp>
            <p:nvGrpSpPr>
              <p:cNvPr id="253" name="Group 21">
                <a:extLst>
                  <a:ext uri="{FF2B5EF4-FFF2-40B4-BE49-F238E27FC236}">
                    <a16:creationId xmlns:a16="http://schemas.microsoft.com/office/drawing/2014/main" id="{273032B8-B6CE-49A2-9F1B-6E0D3DB99E07}"/>
                  </a:ext>
                </a:extLst>
              </p:cNvPr>
              <p:cNvGrpSpPr>
                <a:grpSpLocks noChangeAspect="1"/>
              </p:cNvGrpSpPr>
              <p:nvPr/>
            </p:nvGrpSpPr>
            <p:grpSpPr bwMode="auto">
              <a:xfrm>
                <a:off x="666557" y="2477604"/>
                <a:ext cx="317693" cy="493712"/>
                <a:chOff x="458" y="1306"/>
                <a:chExt cx="222" cy="345"/>
              </a:xfrm>
            </p:grpSpPr>
            <p:sp>
              <p:nvSpPr>
                <p:cNvPr id="255" name="Rectangle 22">
                  <a:extLst>
                    <a:ext uri="{FF2B5EF4-FFF2-40B4-BE49-F238E27FC236}">
                      <a16:creationId xmlns:a16="http://schemas.microsoft.com/office/drawing/2014/main" id="{5541C529-FBE8-44AD-9B50-699F8E309A22}"/>
                    </a:ext>
                  </a:extLst>
                </p:cNvPr>
                <p:cNvSpPr>
                  <a:spLocks noChangeArrowheads="1"/>
                </p:cNvSpPr>
                <p:nvPr/>
              </p:nvSpPr>
              <p:spPr bwMode="auto">
                <a:xfrm>
                  <a:off x="458" y="1450"/>
                  <a:ext cx="222" cy="201"/>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256" name="Freeform 23">
                  <a:extLst>
                    <a:ext uri="{FF2B5EF4-FFF2-40B4-BE49-F238E27FC236}">
                      <a16:creationId xmlns:a16="http://schemas.microsoft.com/office/drawing/2014/main" id="{B3CD590C-9DD0-4196-92F2-E03DA512A573}"/>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254" name="TextBox 253">
                <a:extLst>
                  <a:ext uri="{FF2B5EF4-FFF2-40B4-BE49-F238E27FC236}">
                    <a16:creationId xmlns:a16="http://schemas.microsoft.com/office/drawing/2014/main" id="{EDCF1E98-3FC3-459B-8ECB-A0BE87C23D16}"/>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56637">
                          <a:srgbClr val="5C2D91"/>
                        </a:gs>
                        <a:gs pos="38000">
                          <a:srgbClr val="5C2D91"/>
                        </a:gs>
                      </a:gsLst>
                      <a:lin ang="5400000" scaled="0"/>
                    </a:gradFill>
                    <a:latin typeface="Segoe UI Semibold"/>
                  </a:rPr>
                  <a:t>NSG</a:t>
                </a:r>
              </a:p>
            </p:txBody>
          </p:sp>
        </p:grpSp>
        <p:sp>
          <p:nvSpPr>
            <p:cNvPr id="257" name="Rectangle 256">
              <a:extLst>
                <a:ext uri="{FF2B5EF4-FFF2-40B4-BE49-F238E27FC236}">
                  <a16:creationId xmlns:a16="http://schemas.microsoft.com/office/drawing/2014/main" id="{3791072A-B39A-4FE7-96C6-FFACCAEC93DF}"/>
                </a:ext>
              </a:extLst>
            </p:cNvPr>
            <p:cNvSpPr/>
            <p:nvPr/>
          </p:nvSpPr>
          <p:spPr bwMode="auto">
            <a:xfrm>
              <a:off x="9901525" y="3409621"/>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58" name="TextBox 257">
              <a:extLst>
                <a:ext uri="{FF2B5EF4-FFF2-40B4-BE49-F238E27FC236}">
                  <a16:creationId xmlns:a16="http://schemas.microsoft.com/office/drawing/2014/main" id="{6E44249B-3826-451B-B655-BFDFE043A310}"/>
                </a:ext>
              </a:extLst>
            </p:cNvPr>
            <p:cNvSpPr txBox="1"/>
            <p:nvPr/>
          </p:nvSpPr>
          <p:spPr>
            <a:xfrm>
              <a:off x="9259182" y="3374215"/>
              <a:ext cx="602730"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Spoke1 </a:t>
              </a:r>
              <a:r>
                <a:rPr lang="en-US" sz="816" err="1">
                  <a:gradFill>
                    <a:gsLst>
                      <a:gs pos="92920">
                        <a:srgbClr val="0078D4"/>
                      </a:gs>
                      <a:gs pos="79646">
                        <a:srgbClr val="0078D4"/>
                      </a:gs>
                    </a:gsLst>
                    <a:lin ang="5400000" scaled="0"/>
                  </a:gradFill>
                  <a:latin typeface="Segoe UI"/>
                </a:rPr>
                <a:t>VNet</a:t>
              </a:r>
              <a:endParaRPr lang="en-US" sz="816">
                <a:gradFill>
                  <a:gsLst>
                    <a:gs pos="92920">
                      <a:srgbClr val="0078D4"/>
                    </a:gs>
                    <a:gs pos="79646">
                      <a:srgbClr val="0078D4"/>
                    </a:gs>
                  </a:gsLst>
                  <a:lin ang="5400000" scaled="0"/>
                </a:gradFill>
                <a:latin typeface="Segoe UI"/>
              </a:endParaRPr>
            </a:p>
          </p:txBody>
        </p:sp>
        <p:grpSp>
          <p:nvGrpSpPr>
            <p:cNvPr id="259" name="Group 8">
              <a:extLst>
                <a:ext uri="{FF2B5EF4-FFF2-40B4-BE49-F238E27FC236}">
                  <a16:creationId xmlns:a16="http://schemas.microsoft.com/office/drawing/2014/main" id="{4DF313A3-AB2D-4BA0-A8BF-73EDFBC15AA3}"/>
                </a:ext>
              </a:extLst>
            </p:cNvPr>
            <p:cNvGrpSpPr>
              <a:grpSpLocks noChangeAspect="1"/>
            </p:cNvGrpSpPr>
            <p:nvPr/>
          </p:nvGrpSpPr>
          <p:grpSpPr bwMode="auto">
            <a:xfrm>
              <a:off x="10040372" y="3447867"/>
              <a:ext cx="329347" cy="192064"/>
              <a:chOff x="4390" y="3866"/>
              <a:chExt cx="511" cy="298"/>
            </a:xfrm>
          </p:grpSpPr>
          <p:sp>
            <p:nvSpPr>
              <p:cNvPr id="260" name="Freeform 9">
                <a:extLst>
                  <a:ext uri="{FF2B5EF4-FFF2-40B4-BE49-F238E27FC236}">
                    <a16:creationId xmlns:a16="http://schemas.microsoft.com/office/drawing/2014/main" id="{224C4103-4C70-491C-94D2-D238F6B28239}"/>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1" name="Freeform 10">
                <a:extLst>
                  <a:ext uri="{FF2B5EF4-FFF2-40B4-BE49-F238E27FC236}">
                    <a16:creationId xmlns:a16="http://schemas.microsoft.com/office/drawing/2014/main" id="{2D09CCE2-903B-4F6C-B703-9B14B14A3B41}"/>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2" name="Oval 11">
                <a:extLst>
                  <a:ext uri="{FF2B5EF4-FFF2-40B4-BE49-F238E27FC236}">
                    <a16:creationId xmlns:a16="http://schemas.microsoft.com/office/drawing/2014/main" id="{99D15925-3ADC-44BF-9616-7D56237170A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3" name="Oval 12">
                <a:extLst>
                  <a:ext uri="{FF2B5EF4-FFF2-40B4-BE49-F238E27FC236}">
                    <a16:creationId xmlns:a16="http://schemas.microsoft.com/office/drawing/2014/main" id="{569D1C47-1C81-414F-AA2D-51F949A9D6E7}"/>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4" name="Oval 13">
                <a:extLst>
                  <a:ext uri="{FF2B5EF4-FFF2-40B4-BE49-F238E27FC236}">
                    <a16:creationId xmlns:a16="http://schemas.microsoft.com/office/drawing/2014/main" id="{6635A47B-3DFB-4EDF-8C09-25E72D3B9B0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65" name="Straight Connector 264">
              <a:extLst>
                <a:ext uri="{FF2B5EF4-FFF2-40B4-BE49-F238E27FC236}">
                  <a16:creationId xmlns:a16="http://schemas.microsoft.com/office/drawing/2014/main" id="{1B688892-E790-41E6-A1B1-E4432EE48C4B}"/>
                </a:ext>
              </a:extLst>
            </p:cNvPr>
            <p:cNvCxnSpPr>
              <a:cxnSpLocks/>
            </p:cNvCxnSpPr>
            <p:nvPr/>
          </p:nvCxnSpPr>
          <p:spPr>
            <a:xfrm>
              <a:off x="9674836" y="2348937"/>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B187146-5301-49CF-B9C5-9DEDFDB6EFC2}"/>
                </a:ext>
              </a:extLst>
            </p:cNvPr>
            <p:cNvCxnSpPr>
              <a:cxnSpLocks/>
            </p:cNvCxnSpPr>
            <p:nvPr/>
          </p:nvCxnSpPr>
          <p:spPr>
            <a:xfrm>
              <a:off x="9674836" y="3047724"/>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268" name="Picture 267" descr="A screenshot of a cell phone&#10;&#10;Description generated with high confidence">
              <a:extLst>
                <a:ext uri="{FF2B5EF4-FFF2-40B4-BE49-F238E27FC236}">
                  <a16:creationId xmlns:a16="http://schemas.microsoft.com/office/drawing/2014/main" id="{8383F7A4-5C79-44BE-8E62-EFA7060E1B66}"/>
                </a:ext>
              </a:extLst>
            </p:cNvPr>
            <p:cNvPicPr>
              <a:picLocks noChangeAspect="1"/>
            </p:cNvPicPr>
            <p:nvPr/>
          </p:nvPicPr>
          <p:blipFill rotWithShape="1">
            <a:blip r:embed="rId9">
              <a:clrChange>
                <a:clrFrom>
                  <a:srgbClr val="F5F1F0"/>
                </a:clrFrom>
                <a:clrTo>
                  <a:srgbClr val="F5F1F0">
                    <a:alpha val="0"/>
                  </a:srgbClr>
                </a:clrTo>
              </a:clrChange>
            </a:blip>
            <a:srcRect l="90501" t="18121" r="6076" b="73562"/>
            <a:stretch/>
          </p:blipFill>
          <p:spPr>
            <a:xfrm>
              <a:off x="10803730" y="2136111"/>
              <a:ext cx="377665" cy="402445"/>
            </a:xfrm>
            <a:prstGeom prst="rect">
              <a:avLst/>
            </a:prstGeom>
          </p:spPr>
        </p:pic>
        <p:sp>
          <p:nvSpPr>
            <p:cNvPr id="269" name="TextBox 268">
              <a:extLst>
                <a:ext uri="{FF2B5EF4-FFF2-40B4-BE49-F238E27FC236}">
                  <a16:creationId xmlns:a16="http://schemas.microsoft.com/office/drawing/2014/main" id="{FA9EA751-8F31-4474-AA01-1489530159F5}"/>
                </a:ext>
              </a:extLst>
            </p:cNvPr>
            <p:cNvSpPr txBox="1"/>
            <p:nvPr/>
          </p:nvSpPr>
          <p:spPr>
            <a:xfrm>
              <a:off x="10786411" y="2554000"/>
              <a:ext cx="403958" cy="219804"/>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Azure Key</a:t>
              </a:r>
              <a:br>
                <a:rPr lang="en-US" sz="714">
                  <a:gradFill>
                    <a:gsLst>
                      <a:gs pos="32743">
                        <a:srgbClr val="5C2D91"/>
                      </a:gs>
                      <a:gs pos="52000">
                        <a:srgbClr val="5C2D91"/>
                      </a:gs>
                    </a:gsLst>
                    <a:lin ang="5400000" scaled="0"/>
                  </a:gradFill>
                  <a:latin typeface="Segoe UI"/>
                </a:rPr>
              </a:br>
              <a:r>
                <a:rPr lang="en-US" sz="714">
                  <a:gradFill>
                    <a:gsLst>
                      <a:gs pos="32743">
                        <a:srgbClr val="5C2D91"/>
                      </a:gs>
                      <a:gs pos="52000">
                        <a:srgbClr val="5C2D91"/>
                      </a:gs>
                    </a:gsLst>
                    <a:lin ang="5400000" scaled="0"/>
                  </a:gradFill>
                  <a:latin typeface="Segoe UI"/>
                </a:rPr>
                <a:t>Vault</a:t>
              </a:r>
            </a:p>
          </p:txBody>
        </p:sp>
        <p:pic>
          <p:nvPicPr>
            <p:cNvPr id="270" name="Picture 269" descr="A screenshot of a cell phone&#10;&#10;Description generated with high confidence">
              <a:extLst>
                <a:ext uri="{FF2B5EF4-FFF2-40B4-BE49-F238E27FC236}">
                  <a16:creationId xmlns:a16="http://schemas.microsoft.com/office/drawing/2014/main" id="{DEC7A17D-0DB6-495D-B9BE-2FFAF79EE9C9}"/>
                </a:ext>
              </a:extLst>
            </p:cNvPr>
            <p:cNvPicPr>
              <a:picLocks noChangeAspect="1"/>
            </p:cNvPicPr>
            <p:nvPr/>
          </p:nvPicPr>
          <p:blipFill rotWithShape="1">
            <a:blip r:embed="rId9">
              <a:clrChange>
                <a:clrFrom>
                  <a:srgbClr val="F5F1F0"/>
                </a:clrFrom>
                <a:clrTo>
                  <a:srgbClr val="F5F1F0">
                    <a:alpha val="0"/>
                  </a:srgbClr>
                </a:clrTo>
              </a:clrChange>
            </a:blip>
            <a:srcRect l="91075" t="33141" r="6767" b="60177"/>
            <a:stretch/>
          </p:blipFill>
          <p:spPr>
            <a:xfrm>
              <a:off x="10864850" y="2905589"/>
              <a:ext cx="238125" cy="323317"/>
            </a:xfrm>
            <a:prstGeom prst="rect">
              <a:avLst/>
            </a:prstGeom>
          </p:spPr>
        </p:pic>
        <p:sp>
          <p:nvSpPr>
            <p:cNvPr id="271" name="TextBox 270">
              <a:extLst>
                <a:ext uri="{FF2B5EF4-FFF2-40B4-BE49-F238E27FC236}">
                  <a16:creationId xmlns:a16="http://schemas.microsoft.com/office/drawing/2014/main" id="{4B5D5A5B-5E67-462B-9A24-533925E1E1C9}"/>
                </a:ext>
              </a:extLst>
            </p:cNvPr>
            <p:cNvSpPr txBox="1"/>
            <p:nvPr/>
          </p:nvSpPr>
          <p:spPr>
            <a:xfrm>
              <a:off x="10847553" y="3248640"/>
              <a:ext cx="277320" cy="109902"/>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SQLDB</a:t>
              </a:r>
            </a:p>
          </p:txBody>
        </p:sp>
        <p:sp>
          <p:nvSpPr>
            <p:cNvPr id="275" name="Rectangle 274">
              <a:extLst>
                <a:ext uri="{FF2B5EF4-FFF2-40B4-BE49-F238E27FC236}">
                  <a16:creationId xmlns:a16="http://schemas.microsoft.com/office/drawing/2014/main" id="{D37AFC62-7256-4233-973D-F3D69626B0C3}"/>
                </a:ext>
              </a:extLst>
            </p:cNvPr>
            <p:cNvSpPr/>
            <p:nvPr/>
          </p:nvSpPr>
          <p:spPr bwMode="auto">
            <a:xfrm>
              <a:off x="9901566" y="58093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76" name="TextBox 275">
              <a:extLst>
                <a:ext uri="{FF2B5EF4-FFF2-40B4-BE49-F238E27FC236}">
                  <a16:creationId xmlns:a16="http://schemas.microsoft.com/office/drawing/2014/main" id="{D32311FE-58D0-4604-A7A0-68194E4201F0}"/>
                </a:ext>
              </a:extLst>
            </p:cNvPr>
            <p:cNvSpPr txBox="1"/>
            <p:nvPr/>
          </p:nvSpPr>
          <p:spPr>
            <a:xfrm>
              <a:off x="9259223" y="5773908"/>
              <a:ext cx="602730"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Spoke2 </a:t>
              </a:r>
              <a:r>
                <a:rPr lang="en-US" sz="816" err="1">
                  <a:gradFill>
                    <a:gsLst>
                      <a:gs pos="92920">
                        <a:srgbClr val="0078D4"/>
                      </a:gs>
                      <a:gs pos="79646">
                        <a:srgbClr val="0078D4"/>
                      </a:gs>
                    </a:gsLst>
                    <a:lin ang="5400000" scaled="0"/>
                  </a:gradFill>
                  <a:latin typeface="Segoe UI"/>
                </a:rPr>
                <a:t>VNet</a:t>
              </a:r>
              <a:endParaRPr lang="en-US" sz="816">
                <a:gradFill>
                  <a:gsLst>
                    <a:gs pos="92920">
                      <a:srgbClr val="0078D4"/>
                    </a:gs>
                    <a:gs pos="79646">
                      <a:srgbClr val="0078D4"/>
                    </a:gs>
                  </a:gsLst>
                  <a:lin ang="5400000" scaled="0"/>
                </a:gradFill>
                <a:latin typeface="Segoe UI"/>
              </a:endParaRPr>
            </a:p>
          </p:txBody>
        </p:sp>
        <p:grpSp>
          <p:nvGrpSpPr>
            <p:cNvPr id="277" name="Group 8">
              <a:extLst>
                <a:ext uri="{FF2B5EF4-FFF2-40B4-BE49-F238E27FC236}">
                  <a16:creationId xmlns:a16="http://schemas.microsoft.com/office/drawing/2014/main" id="{C307977C-528C-470B-A6E3-116B59220FC4}"/>
                </a:ext>
              </a:extLst>
            </p:cNvPr>
            <p:cNvGrpSpPr>
              <a:grpSpLocks noChangeAspect="1"/>
            </p:cNvGrpSpPr>
            <p:nvPr/>
          </p:nvGrpSpPr>
          <p:grpSpPr bwMode="auto">
            <a:xfrm>
              <a:off x="10040413" y="5847560"/>
              <a:ext cx="329347" cy="192064"/>
              <a:chOff x="4390" y="3866"/>
              <a:chExt cx="511" cy="298"/>
            </a:xfrm>
          </p:grpSpPr>
          <p:sp>
            <p:nvSpPr>
              <p:cNvPr id="278" name="Freeform 9">
                <a:extLst>
                  <a:ext uri="{FF2B5EF4-FFF2-40B4-BE49-F238E27FC236}">
                    <a16:creationId xmlns:a16="http://schemas.microsoft.com/office/drawing/2014/main" id="{481F819D-F78E-4786-B7C5-FC1E0B0F44F3}"/>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79" name="Freeform 10">
                <a:extLst>
                  <a:ext uri="{FF2B5EF4-FFF2-40B4-BE49-F238E27FC236}">
                    <a16:creationId xmlns:a16="http://schemas.microsoft.com/office/drawing/2014/main" id="{839EBB92-7492-49CE-B688-7442EC4B1935}"/>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0" name="Oval 11">
                <a:extLst>
                  <a:ext uri="{FF2B5EF4-FFF2-40B4-BE49-F238E27FC236}">
                    <a16:creationId xmlns:a16="http://schemas.microsoft.com/office/drawing/2014/main" id="{7F06921B-CB72-4370-B071-9D12C498DC88}"/>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1" name="Oval 12">
                <a:extLst>
                  <a:ext uri="{FF2B5EF4-FFF2-40B4-BE49-F238E27FC236}">
                    <a16:creationId xmlns:a16="http://schemas.microsoft.com/office/drawing/2014/main" id="{69A14AD3-5573-4FC5-A22C-126986B8BC78}"/>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2" name="Oval 13">
                <a:extLst>
                  <a:ext uri="{FF2B5EF4-FFF2-40B4-BE49-F238E27FC236}">
                    <a16:creationId xmlns:a16="http://schemas.microsoft.com/office/drawing/2014/main" id="{5571C6DD-09CD-464D-8AB9-41C8D0D1CBB6}"/>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83" name="Rectangle 282">
              <a:extLst>
                <a:ext uri="{FF2B5EF4-FFF2-40B4-BE49-F238E27FC236}">
                  <a16:creationId xmlns:a16="http://schemas.microsoft.com/office/drawing/2014/main" id="{273A8418-DBA6-4C21-A895-A1E55FF5DBE2}"/>
                </a:ext>
              </a:extLst>
            </p:cNvPr>
            <p:cNvSpPr/>
            <p:nvPr/>
          </p:nvSpPr>
          <p:spPr bwMode="auto">
            <a:xfrm>
              <a:off x="8408330" y="4137435"/>
              <a:ext cx="1684323" cy="158444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816">
                  <a:gradFill>
                    <a:gsLst>
                      <a:gs pos="98230">
                        <a:srgbClr val="107C10"/>
                      </a:gs>
                      <a:gs pos="87611">
                        <a:srgbClr val="107C10"/>
                      </a:gs>
                    </a:gsLst>
                    <a:lin ang="5400000" scaled="0"/>
                  </a:gradFill>
                  <a:latin typeface="Segoe UI"/>
                </a:rPr>
                <a:t>N-tier subnet</a:t>
              </a:r>
            </a:p>
          </p:txBody>
        </p:sp>
        <p:grpSp>
          <p:nvGrpSpPr>
            <p:cNvPr id="300" name="Group 299">
              <a:extLst>
                <a:ext uri="{FF2B5EF4-FFF2-40B4-BE49-F238E27FC236}">
                  <a16:creationId xmlns:a16="http://schemas.microsoft.com/office/drawing/2014/main" id="{553463EC-F162-496C-849C-8E03398B7EC9}"/>
                </a:ext>
              </a:extLst>
            </p:cNvPr>
            <p:cNvGrpSpPr/>
            <p:nvPr/>
          </p:nvGrpSpPr>
          <p:grpSpPr>
            <a:xfrm>
              <a:off x="9321000" y="4841679"/>
              <a:ext cx="232970" cy="240903"/>
              <a:chOff x="5776251" y="2391232"/>
              <a:chExt cx="287011" cy="296778"/>
            </a:xfrm>
          </p:grpSpPr>
          <p:sp>
            <p:nvSpPr>
              <p:cNvPr id="301" name="Rectangle: Rounded Corners 300">
                <a:extLst>
                  <a:ext uri="{FF2B5EF4-FFF2-40B4-BE49-F238E27FC236}">
                    <a16:creationId xmlns:a16="http://schemas.microsoft.com/office/drawing/2014/main" id="{14A42ABF-95C9-4616-B98A-47F580EA936F}"/>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2" name="Oval 301">
                <a:extLst>
                  <a:ext uri="{FF2B5EF4-FFF2-40B4-BE49-F238E27FC236}">
                    <a16:creationId xmlns:a16="http://schemas.microsoft.com/office/drawing/2014/main" id="{4A812AA1-BF91-40A4-A66A-D89E77ED2AC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3" name="Arrow: Down 302">
                <a:extLst>
                  <a:ext uri="{FF2B5EF4-FFF2-40B4-BE49-F238E27FC236}">
                    <a16:creationId xmlns:a16="http://schemas.microsoft.com/office/drawing/2014/main" id="{6D2E5138-2FB3-4740-9462-DE15055356C4}"/>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4" name="Arrow: Down 303">
                <a:extLst>
                  <a:ext uri="{FF2B5EF4-FFF2-40B4-BE49-F238E27FC236}">
                    <a16:creationId xmlns:a16="http://schemas.microsoft.com/office/drawing/2014/main" id="{64F09740-7245-48B3-A3FC-3CECE948028F}"/>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5" name="Arrow: Down 304">
                <a:extLst>
                  <a:ext uri="{FF2B5EF4-FFF2-40B4-BE49-F238E27FC236}">
                    <a16:creationId xmlns:a16="http://schemas.microsoft.com/office/drawing/2014/main" id="{62D616B7-5724-4C96-8A2D-DA2D41DADA9D}"/>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6" name="Oval 305">
                <a:extLst>
                  <a:ext uri="{FF2B5EF4-FFF2-40B4-BE49-F238E27FC236}">
                    <a16:creationId xmlns:a16="http://schemas.microsoft.com/office/drawing/2014/main" id="{0F4FB5B3-8BE0-416F-90B5-0881B3B0D0E6}"/>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7" name="Rectangle 306">
                <a:extLst>
                  <a:ext uri="{FF2B5EF4-FFF2-40B4-BE49-F238E27FC236}">
                    <a16:creationId xmlns:a16="http://schemas.microsoft.com/office/drawing/2014/main" id="{7416F63F-1517-4D09-AC93-2DF2FE20D5AE}"/>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308" name="TextBox 307">
              <a:extLst>
                <a:ext uri="{FF2B5EF4-FFF2-40B4-BE49-F238E27FC236}">
                  <a16:creationId xmlns:a16="http://schemas.microsoft.com/office/drawing/2014/main" id="{51A6EC07-C7B0-4EF5-8211-4776D747832A}"/>
                </a:ext>
              </a:extLst>
            </p:cNvPr>
            <p:cNvSpPr txBox="1"/>
            <p:nvPr/>
          </p:nvSpPr>
          <p:spPr>
            <a:xfrm>
              <a:off x="8540245" y="5355274"/>
              <a:ext cx="280526"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Web</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servers</a:t>
              </a:r>
            </a:p>
          </p:txBody>
        </p:sp>
        <p:sp>
          <p:nvSpPr>
            <p:cNvPr id="331" name="TextBox 330">
              <a:extLst>
                <a:ext uri="{FF2B5EF4-FFF2-40B4-BE49-F238E27FC236}">
                  <a16:creationId xmlns:a16="http://schemas.microsoft.com/office/drawing/2014/main" id="{4B406AC2-F216-47A8-9D54-7B0F1F5843F1}"/>
                </a:ext>
              </a:extLst>
            </p:cNvPr>
            <p:cNvSpPr txBox="1"/>
            <p:nvPr/>
          </p:nvSpPr>
          <p:spPr>
            <a:xfrm>
              <a:off x="9039906" y="5355274"/>
              <a:ext cx="187552"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Web</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API</a:t>
              </a:r>
            </a:p>
          </p:txBody>
        </p:sp>
        <p:cxnSp>
          <p:nvCxnSpPr>
            <p:cNvPr id="332" name="Straight Connector 331">
              <a:extLst>
                <a:ext uri="{FF2B5EF4-FFF2-40B4-BE49-F238E27FC236}">
                  <a16:creationId xmlns:a16="http://schemas.microsoft.com/office/drawing/2014/main" id="{DC005472-BA70-4621-A068-3E9602DFD853}"/>
                </a:ext>
              </a:extLst>
            </p:cNvPr>
            <p:cNvCxnSpPr>
              <a:cxnSpLocks/>
            </p:cNvCxnSpPr>
            <p:nvPr/>
          </p:nvCxnSpPr>
          <p:spPr>
            <a:xfrm>
              <a:off x="8668564"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AB71A73-B2B5-4FA7-B018-33DD16CC0A79}"/>
                </a:ext>
              </a:extLst>
            </p:cNvPr>
            <p:cNvCxnSpPr>
              <a:cxnSpLocks/>
            </p:cNvCxnSpPr>
            <p:nvPr/>
          </p:nvCxnSpPr>
          <p:spPr>
            <a:xfrm>
              <a:off x="9097460"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4E05480A-4621-474D-A0F3-AD8BD9344265}"/>
                </a:ext>
              </a:extLst>
            </p:cNvPr>
            <p:cNvGrpSpPr/>
            <p:nvPr/>
          </p:nvGrpSpPr>
          <p:grpSpPr>
            <a:xfrm>
              <a:off x="8551263" y="4478749"/>
              <a:ext cx="232966" cy="240890"/>
              <a:chOff x="5776171" y="2391242"/>
              <a:chExt cx="287002" cy="296763"/>
            </a:xfrm>
          </p:grpSpPr>
          <p:sp>
            <p:nvSpPr>
              <p:cNvPr id="285" name="Rectangle: Rounded Corners 284">
                <a:extLst>
                  <a:ext uri="{FF2B5EF4-FFF2-40B4-BE49-F238E27FC236}">
                    <a16:creationId xmlns:a16="http://schemas.microsoft.com/office/drawing/2014/main" id="{B8A94347-0F28-4DED-9846-FB0E04A3DBE0}"/>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6" name="Oval 285">
                <a:extLst>
                  <a:ext uri="{FF2B5EF4-FFF2-40B4-BE49-F238E27FC236}">
                    <a16:creationId xmlns:a16="http://schemas.microsoft.com/office/drawing/2014/main" id="{42000ADA-A2CD-4F3B-B6F4-1E43DE642E92}"/>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7" name="Arrow: Down 286">
                <a:extLst>
                  <a:ext uri="{FF2B5EF4-FFF2-40B4-BE49-F238E27FC236}">
                    <a16:creationId xmlns:a16="http://schemas.microsoft.com/office/drawing/2014/main" id="{E205D134-3F37-4D63-9F16-D83CC51E381C}"/>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8" name="Arrow: Down 287">
                <a:extLst>
                  <a:ext uri="{FF2B5EF4-FFF2-40B4-BE49-F238E27FC236}">
                    <a16:creationId xmlns:a16="http://schemas.microsoft.com/office/drawing/2014/main" id="{5F6FB198-0A5A-4FBE-A14C-A6DB686B27E7}"/>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9" name="Arrow: Down 288">
                <a:extLst>
                  <a:ext uri="{FF2B5EF4-FFF2-40B4-BE49-F238E27FC236}">
                    <a16:creationId xmlns:a16="http://schemas.microsoft.com/office/drawing/2014/main" id="{0064E137-2874-4E9B-AE40-8D35CCDC60D0}"/>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0" name="Oval 289">
                <a:extLst>
                  <a:ext uri="{FF2B5EF4-FFF2-40B4-BE49-F238E27FC236}">
                    <a16:creationId xmlns:a16="http://schemas.microsoft.com/office/drawing/2014/main" id="{A7620662-C581-4361-A3F9-D359CDC38584}"/>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1" name="Rectangle 290">
                <a:extLst>
                  <a:ext uri="{FF2B5EF4-FFF2-40B4-BE49-F238E27FC236}">
                    <a16:creationId xmlns:a16="http://schemas.microsoft.com/office/drawing/2014/main" id="{8CA45EDD-9CDC-4D08-8675-4E7F124596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292" name="Group 291">
              <a:extLst>
                <a:ext uri="{FF2B5EF4-FFF2-40B4-BE49-F238E27FC236}">
                  <a16:creationId xmlns:a16="http://schemas.microsoft.com/office/drawing/2014/main" id="{3AF7E397-907E-4301-8386-CA65FC6272DE}"/>
                </a:ext>
              </a:extLst>
            </p:cNvPr>
            <p:cNvGrpSpPr/>
            <p:nvPr/>
          </p:nvGrpSpPr>
          <p:grpSpPr>
            <a:xfrm>
              <a:off x="8975974" y="4468373"/>
              <a:ext cx="232970" cy="240903"/>
              <a:chOff x="5776251" y="2391232"/>
              <a:chExt cx="287011" cy="296778"/>
            </a:xfrm>
          </p:grpSpPr>
          <p:sp>
            <p:nvSpPr>
              <p:cNvPr id="293" name="Rectangle: Rounded Corners 292">
                <a:extLst>
                  <a:ext uri="{FF2B5EF4-FFF2-40B4-BE49-F238E27FC236}">
                    <a16:creationId xmlns:a16="http://schemas.microsoft.com/office/drawing/2014/main" id="{C1CB3CDE-F57D-4272-A9BF-D3E4293E9A2E}"/>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4" name="Oval 293">
                <a:extLst>
                  <a:ext uri="{FF2B5EF4-FFF2-40B4-BE49-F238E27FC236}">
                    <a16:creationId xmlns:a16="http://schemas.microsoft.com/office/drawing/2014/main" id="{57752706-A224-4DAF-96E1-DC7D1F0641EF}"/>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5" name="Arrow: Down 294">
                <a:extLst>
                  <a:ext uri="{FF2B5EF4-FFF2-40B4-BE49-F238E27FC236}">
                    <a16:creationId xmlns:a16="http://schemas.microsoft.com/office/drawing/2014/main" id="{68C78165-E032-430B-AF49-565D8B2CFF8D}"/>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6" name="Arrow: Down 295">
                <a:extLst>
                  <a:ext uri="{FF2B5EF4-FFF2-40B4-BE49-F238E27FC236}">
                    <a16:creationId xmlns:a16="http://schemas.microsoft.com/office/drawing/2014/main" id="{3AF86D92-90A7-4FD4-8539-3070F75CA0D1}"/>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7" name="Arrow: Down 296">
                <a:extLst>
                  <a:ext uri="{FF2B5EF4-FFF2-40B4-BE49-F238E27FC236}">
                    <a16:creationId xmlns:a16="http://schemas.microsoft.com/office/drawing/2014/main" id="{73BE89F2-8845-4ADF-839D-C6C875019F58}"/>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8" name="Oval 297">
                <a:extLst>
                  <a:ext uri="{FF2B5EF4-FFF2-40B4-BE49-F238E27FC236}">
                    <a16:creationId xmlns:a16="http://schemas.microsoft.com/office/drawing/2014/main" id="{490FAB2B-8B62-4FD2-8429-583EBA0C2854}"/>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9" name="Rectangle 298">
                <a:extLst>
                  <a:ext uri="{FF2B5EF4-FFF2-40B4-BE49-F238E27FC236}">
                    <a16:creationId xmlns:a16="http://schemas.microsoft.com/office/drawing/2014/main" id="{7C25BB1D-AC7F-4BC4-8611-B2AEEB062DC7}"/>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19" name="Group 318">
              <a:extLst>
                <a:ext uri="{FF2B5EF4-FFF2-40B4-BE49-F238E27FC236}">
                  <a16:creationId xmlns:a16="http://schemas.microsoft.com/office/drawing/2014/main" id="{F40514D1-7460-405B-B13E-446BE5B7434C}"/>
                </a:ext>
              </a:extLst>
            </p:cNvPr>
            <p:cNvGrpSpPr/>
            <p:nvPr/>
          </p:nvGrpSpPr>
          <p:grpSpPr>
            <a:xfrm>
              <a:off x="8514672" y="5038220"/>
              <a:ext cx="331672" cy="250848"/>
              <a:chOff x="8459655" y="4941402"/>
              <a:chExt cx="441706" cy="334068"/>
            </a:xfrm>
          </p:grpSpPr>
          <p:sp>
            <p:nvSpPr>
              <p:cNvPr id="309" name="Freeform 26">
                <a:extLst>
                  <a:ext uri="{FF2B5EF4-FFF2-40B4-BE49-F238E27FC236}">
                    <a16:creationId xmlns:a16="http://schemas.microsoft.com/office/drawing/2014/main" id="{AE3B83A1-9B22-4644-82DF-B208EE2622C2}"/>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0" name="Rectangle 309">
                <a:extLst>
                  <a:ext uri="{FF2B5EF4-FFF2-40B4-BE49-F238E27FC236}">
                    <a16:creationId xmlns:a16="http://schemas.microsoft.com/office/drawing/2014/main" id="{82925116-6ECD-45CC-B6EB-FA313D731B3E}"/>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11" name="Freeform 26">
                <a:extLst>
                  <a:ext uri="{FF2B5EF4-FFF2-40B4-BE49-F238E27FC236}">
                    <a16:creationId xmlns:a16="http://schemas.microsoft.com/office/drawing/2014/main" id="{EBFB9BFE-E44A-4645-8A62-D4790C1592E3}"/>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2" name="Rectangle 311">
                <a:extLst>
                  <a:ext uri="{FF2B5EF4-FFF2-40B4-BE49-F238E27FC236}">
                    <a16:creationId xmlns:a16="http://schemas.microsoft.com/office/drawing/2014/main" id="{5C67DC3A-B67A-44BF-B97F-64698F539175}"/>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313" name="Group 25">
                <a:extLst>
                  <a:ext uri="{FF2B5EF4-FFF2-40B4-BE49-F238E27FC236}">
                    <a16:creationId xmlns:a16="http://schemas.microsoft.com/office/drawing/2014/main" id="{F73D7975-D971-416C-9612-E51F26548076}"/>
                  </a:ext>
                </a:extLst>
              </p:cNvPr>
              <p:cNvGrpSpPr>
                <a:grpSpLocks noChangeAspect="1"/>
              </p:cNvGrpSpPr>
              <p:nvPr/>
            </p:nvGrpSpPr>
            <p:grpSpPr bwMode="auto">
              <a:xfrm>
                <a:off x="8593341" y="5036681"/>
                <a:ext cx="308020" cy="238789"/>
                <a:chOff x="3689" y="2040"/>
                <a:chExt cx="307" cy="238"/>
              </a:xfrm>
            </p:grpSpPr>
            <p:sp>
              <p:nvSpPr>
                <p:cNvPr id="314" name="Freeform 26">
                  <a:extLst>
                    <a:ext uri="{FF2B5EF4-FFF2-40B4-BE49-F238E27FC236}">
                      <a16:creationId xmlns:a16="http://schemas.microsoft.com/office/drawing/2014/main" id="{7B8AB60D-5DA7-44DA-9188-8DA20BC1B56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5" name="Freeform 27">
                  <a:extLst>
                    <a:ext uri="{FF2B5EF4-FFF2-40B4-BE49-F238E27FC236}">
                      <a16:creationId xmlns:a16="http://schemas.microsoft.com/office/drawing/2014/main" id="{5E4020CB-51F2-43C1-939F-6640EFDC5A6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6" name="Freeform 28">
                  <a:extLst>
                    <a:ext uri="{FF2B5EF4-FFF2-40B4-BE49-F238E27FC236}">
                      <a16:creationId xmlns:a16="http://schemas.microsoft.com/office/drawing/2014/main" id="{E85A20E9-5F02-4099-86CC-799E280237E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7" name="Line 29">
                  <a:extLst>
                    <a:ext uri="{FF2B5EF4-FFF2-40B4-BE49-F238E27FC236}">
                      <a16:creationId xmlns:a16="http://schemas.microsoft.com/office/drawing/2014/main" id="{6B6BC8DB-7F2F-413C-84B6-E77C3C3995B0}"/>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8" name="Freeform 30">
                  <a:extLst>
                    <a:ext uri="{FF2B5EF4-FFF2-40B4-BE49-F238E27FC236}">
                      <a16:creationId xmlns:a16="http://schemas.microsoft.com/office/drawing/2014/main" id="{FBEA7E95-20A3-4820-9652-975065296D3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20" name="Group 319">
              <a:extLst>
                <a:ext uri="{FF2B5EF4-FFF2-40B4-BE49-F238E27FC236}">
                  <a16:creationId xmlns:a16="http://schemas.microsoft.com/office/drawing/2014/main" id="{F2DFC909-98E4-4433-84D7-654FA9B7B577}"/>
                </a:ext>
              </a:extLst>
            </p:cNvPr>
            <p:cNvGrpSpPr/>
            <p:nvPr/>
          </p:nvGrpSpPr>
          <p:grpSpPr>
            <a:xfrm>
              <a:off x="8930402" y="5038220"/>
              <a:ext cx="331672" cy="250848"/>
              <a:chOff x="8459655" y="4941402"/>
              <a:chExt cx="441706" cy="334068"/>
            </a:xfrm>
          </p:grpSpPr>
          <p:sp>
            <p:nvSpPr>
              <p:cNvPr id="321" name="Freeform 26">
                <a:extLst>
                  <a:ext uri="{FF2B5EF4-FFF2-40B4-BE49-F238E27FC236}">
                    <a16:creationId xmlns:a16="http://schemas.microsoft.com/office/drawing/2014/main" id="{278D4B36-8320-4E79-82CA-CFC78F50F30A}"/>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2" name="Rectangle 321">
                <a:extLst>
                  <a:ext uri="{FF2B5EF4-FFF2-40B4-BE49-F238E27FC236}">
                    <a16:creationId xmlns:a16="http://schemas.microsoft.com/office/drawing/2014/main" id="{96116FB2-B4F0-4B58-8D36-CFC26897C61A}"/>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3" name="Freeform 26">
                <a:extLst>
                  <a:ext uri="{FF2B5EF4-FFF2-40B4-BE49-F238E27FC236}">
                    <a16:creationId xmlns:a16="http://schemas.microsoft.com/office/drawing/2014/main" id="{519A43D0-3AB5-4E36-8A7E-EB7D4457B589}"/>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4" name="Rectangle 323">
                <a:extLst>
                  <a:ext uri="{FF2B5EF4-FFF2-40B4-BE49-F238E27FC236}">
                    <a16:creationId xmlns:a16="http://schemas.microsoft.com/office/drawing/2014/main" id="{84A171DB-921E-49F9-A92D-5C43CB18649A}"/>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325" name="Group 25">
                <a:extLst>
                  <a:ext uri="{FF2B5EF4-FFF2-40B4-BE49-F238E27FC236}">
                    <a16:creationId xmlns:a16="http://schemas.microsoft.com/office/drawing/2014/main" id="{2F66B630-2F9C-46DF-91AC-7538A3B85660}"/>
                  </a:ext>
                </a:extLst>
              </p:cNvPr>
              <p:cNvGrpSpPr>
                <a:grpSpLocks noChangeAspect="1"/>
              </p:cNvGrpSpPr>
              <p:nvPr/>
            </p:nvGrpSpPr>
            <p:grpSpPr bwMode="auto">
              <a:xfrm>
                <a:off x="8593341" y="5036681"/>
                <a:ext cx="308020" cy="238789"/>
                <a:chOff x="3689" y="2040"/>
                <a:chExt cx="307" cy="238"/>
              </a:xfrm>
            </p:grpSpPr>
            <p:sp>
              <p:nvSpPr>
                <p:cNvPr id="326" name="Freeform 26">
                  <a:extLst>
                    <a:ext uri="{FF2B5EF4-FFF2-40B4-BE49-F238E27FC236}">
                      <a16:creationId xmlns:a16="http://schemas.microsoft.com/office/drawing/2014/main" id="{2A8A11C1-2A00-4EF8-AC9B-003830114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7" name="Freeform 27">
                  <a:extLst>
                    <a:ext uri="{FF2B5EF4-FFF2-40B4-BE49-F238E27FC236}">
                      <a16:creationId xmlns:a16="http://schemas.microsoft.com/office/drawing/2014/main" id="{842C4952-8E99-4A27-A9AA-C17FE36EF93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8" name="Freeform 28">
                  <a:extLst>
                    <a:ext uri="{FF2B5EF4-FFF2-40B4-BE49-F238E27FC236}">
                      <a16:creationId xmlns:a16="http://schemas.microsoft.com/office/drawing/2014/main" id="{79CC5447-607C-4057-8671-7E7C4686DA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9" name="Line 29">
                  <a:extLst>
                    <a:ext uri="{FF2B5EF4-FFF2-40B4-BE49-F238E27FC236}">
                      <a16:creationId xmlns:a16="http://schemas.microsoft.com/office/drawing/2014/main" id="{52FA4426-2781-4C8A-96F5-51FBCE171631}"/>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0" name="Freeform 30">
                  <a:extLst>
                    <a:ext uri="{FF2B5EF4-FFF2-40B4-BE49-F238E27FC236}">
                      <a16:creationId xmlns:a16="http://schemas.microsoft.com/office/drawing/2014/main" id="{C0A77FBE-92D8-451C-B1D4-35EEE679B31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cxnSp>
          <p:nvCxnSpPr>
            <p:cNvPr id="347" name="Straight Connector 346">
              <a:extLst>
                <a:ext uri="{FF2B5EF4-FFF2-40B4-BE49-F238E27FC236}">
                  <a16:creationId xmlns:a16="http://schemas.microsoft.com/office/drawing/2014/main" id="{50E437AA-7FE1-4E50-8E64-4C8BF6EEC501}"/>
                </a:ext>
              </a:extLst>
            </p:cNvPr>
            <p:cNvCxnSpPr>
              <a:cxnSpLocks/>
            </p:cNvCxnSpPr>
            <p:nvPr/>
          </p:nvCxnSpPr>
          <p:spPr>
            <a:xfrm flipH="1">
              <a:off x="9517985" y="4714875"/>
              <a:ext cx="168296" cy="16829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5" name="Group 25">
              <a:extLst>
                <a:ext uri="{FF2B5EF4-FFF2-40B4-BE49-F238E27FC236}">
                  <a16:creationId xmlns:a16="http://schemas.microsoft.com/office/drawing/2014/main" id="{6F013160-2378-4875-B5CB-8D16A1F43D98}"/>
                </a:ext>
              </a:extLst>
            </p:cNvPr>
            <p:cNvGrpSpPr>
              <a:grpSpLocks noChangeAspect="1"/>
            </p:cNvGrpSpPr>
            <p:nvPr/>
          </p:nvGrpSpPr>
          <p:grpSpPr bwMode="auto">
            <a:xfrm>
              <a:off x="9611884" y="4543363"/>
              <a:ext cx="276974" cy="214722"/>
              <a:chOff x="3689" y="2040"/>
              <a:chExt cx="307" cy="238"/>
            </a:xfrm>
          </p:grpSpPr>
          <p:sp>
            <p:nvSpPr>
              <p:cNvPr id="336" name="Freeform 26">
                <a:extLst>
                  <a:ext uri="{FF2B5EF4-FFF2-40B4-BE49-F238E27FC236}">
                    <a16:creationId xmlns:a16="http://schemas.microsoft.com/office/drawing/2014/main" id="{D6BC9B42-E7B3-497A-9041-55E6E86BA4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7" name="Freeform 27">
                <a:extLst>
                  <a:ext uri="{FF2B5EF4-FFF2-40B4-BE49-F238E27FC236}">
                    <a16:creationId xmlns:a16="http://schemas.microsoft.com/office/drawing/2014/main" id="{4D23F847-D52F-48EA-AA7E-16088B8A62F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8" name="Freeform 28">
                <a:extLst>
                  <a:ext uri="{FF2B5EF4-FFF2-40B4-BE49-F238E27FC236}">
                    <a16:creationId xmlns:a16="http://schemas.microsoft.com/office/drawing/2014/main" id="{CC153BC8-51AD-4FEE-8944-E82C0476009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9" name="Line 29">
                <a:extLst>
                  <a:ext uri="{FF2B5EF4-FFF2-40B4-BE49-F238E27FC236}">
                    <a16:creationId xmlns:a16="http://schemas.microsoft.com/office/drawing/2014/main" id="{4B9D7973-4ACA-4804-B37A-FA6160E9BA8B}"/>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0" name="Freeform 30">
                <a:extLst>
                  <a:ext uri="{FF2B5EF4-FFF2-40B4-BE49-F238E27FC236}">
                    <a16:creationId xmlns:a16="http://schemas.microsoft.com/office/drawing/2014/main" id="{475364A1-92F6-433F-B466-7A4C38710A5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351" name="Straight Connector 350">
              <a:extLst>
                <a:ext uri="{FF2B5EF4-FFF2-40B4-BE49-F238E27FC236}">
                  <a16:creationId xmlns:a16="http://schemas.microsoft.com/office/drawing/2014/main" id="{683EE9E0-EBE5-4964-A43D-7A11C020E039}"/>
                </a:ext>
              </a:extLst>
            </p:cNvPr>
            <p:cNvCxnSpPr>
              <a:cxnSpLocks/>
            </p:cNvCxnSpPr>
            <p:nvPr/>
          </p:nvCxnSpPr>
          <p:spPr>
            <a:xfrm flipH="1" flipV="1">
              <a:off x="9514853" y="5041816"/>
              <a:ext cx="118353" cy="118353"/>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41" name="Group 25">
              <a:extLst>
                <a:ext uri="{FF2B5EF4-FFF2-40B4-BE49-F238E27FC236}">
                  <a16:creationId xmlns:a16="http://schemas.microsoft.com/office/drawing/2014/main" id="{41BE388A-4C1A-4E83-B31E-1B965448E89E}"/>
                </a:ext>
              </a:extLst>
            </p:cNvPr>
            <p:cNvGrpSpPr>
              <a:grpSpLocks noChangeAspect="1"/>
            </p:cNvGrpSpPr>
            <p:nvPr/>
          </p:nvGrpSpPr>
          <p:grpSpPr bwMode="auto">
            <a:xfrm>
              <a:off x="9610116" y="5154491"/>
              <a:ext cx="276974" cy="214722"/>
              <a:chOff x="3689" y="2040"/>
              <a:chExt cx="307" cy="238"/>
            </a:xfrm>
          </p:grpSpPr>
          <p:sp>
            <p:nvSpPr>
              <p:cNvPr id="342" name="Freeform 26">
                <a:extLst>
                  <a:ext uri="{FF2B5EF4-FFF2-40B4-BE49-F238E27FC236}">
                    <a16:creationId xmlns:a16="http://schemas.microsoft.com/office/drawing/2014/main" id="{744C5B4C-583F-40EC-8C2F-89429F8C7D1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3" name="Freeform 27">
                <a:extLst>
                  <a:ext uri="{FF2B5EF4-FFF2-40B4-BE49-F238E27FC236}">
                    <a16:creationId xmlns:a16="http://schemas.microsoft.com/office/drawing/2014/main" id="{EEEF3665-4EE3-48F1-98E1-E789C28791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4" name="Freeform 28">
                <a:extLst>
                  <a:ext uri="{FF2B5EF4-FFF2-40B4-BE49-F238E27FC236}">
                    <a16:creationId xmlns:a16="http://schemas.microsoft.com/office/drawing/2014/main" id="{FD6E8D6F-048A-4C60-8C79-F30056A37A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5" name="Line 29">
                <a:extLst>
                  <a:ext uri="{FF2B5EF4-FFF2-40B4-BE49-F238E27FC236}">
                    <a16:creationId xmlns:a16="http://schemas.microsoft.com/office/drawing/2014/main" id="{DD3F180A-650A-4CE1-87D7-5F4C44CC46C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6" name="Freeform 30">
                <a:extLst>
                  <a:ext uri="{FF2B5EF4-FFF2-40B4-BE49-F238E27FC236}">
                    <a16:creationId xmlns:a16="http://schemas.microsoft.com/office/drawing/2014/main" id="{CB084F15-5725-43E8-8B03-9BB2EB4CB5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53" name="TextBox 352">
              <a:extLst>
                <a:ext uri="{FF2B5EF4-FFF2-40B4-BE49-F238E27FC236}">
                  <a16:creationId xmlns:a16="http://schemas.microsoft.com/office/drawing/2014/main" id="{FCBB0AE8-0E13-45D9-A99F-F35AAD62F848}"/>
                </a:ext>
              </a:extLst>
            </p:cNvPr>
            <p:cNvSpPr txBox="1"/>
            <p:nvPr/>
          </p:nvSpPr>
          <p:spPr>
            <a:xfrm>
              <a:off x="9646806" y="4798458"/>
              <a:ext cx="209994" cy="109902"/>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SQL1</a:t>
              </a:r>
            </a:p>
          </p:txBody>
        </p:sp>
        <p:sp>
          <p:nvSpPr>
            <p:cNvPr id="354" name="TextBox 353">
              <a:extLst>
                <a:ext uri="{FF2B5EF4-FFF2-40B4-BE49-F238E27FC236}">
                  <a16:creationId xmlns:a16="http://schemas.microsoft.com/office/drawing/2014/main" id="{A32D1D63-87E2-4C2C-8826-0A27289FE0B1}"/>
                </a:ext>
              </a:extLst>
            </p:cNvPr>
            <p:cNvSpPr txBox="1"/>
            <p:nvPr/>
          </p:nvSpPr>
          <p:spPr>
            <a:xfrm>
              <a:off x="9646806" y="5401272"/>
              <a:ext cx="209994" cy="109902"/>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SQL2</a:t>
              </a:r>
            </a:p>
          </p:txBody>
        </p:sp>
        <p:grpSp>
          <p:nvGrpSpPr>
            <p:cNvPr id="355" name="Group 354">
              <a:extLst>
                <a:ext uri="{FF2B5EF4-FFF2-40B4-BE49-F238E27FC236}">
                  <a16:creationId xmlns:a16="http://schemas.microsoft.com/office/drawing/2014/main" id="{F4779FF2-CCA6-4686-8E98-F9D195814E54}"/>
                </a:ext>
              </a:extLst>
            </p:cNvPr>
            <p:cNvGrpSpPr/>
            <p:nvPr/>
          </p:nvGrpSpPr>
          <p:grpSpPr>
            <a:xfrm>
              <a:off x="9916066" y="4186528"/>
              <a:ext cx="125904" cy="195664"/>
              <a:chOff x="666557" y="2477604"/>
              <a:chExt cx="317693" cy="493712"/>
            </a:xfrm>
          </p:grpSpPr>
          <p:grpSp>
            <p:nvGrpSpPr>
              <p:cNvPr id="356" name="Group 21">
                <a:extLst>
                  <a:ext uri="{FF2B5EF4-FFF2-40B4-BE49-F238E27FC236}">
                    <a16:creationId xmlns:a16="http://schemas.microsoft.com/office/drawing/2014/main" id="{58AB6461-6B12-4E79-B5EB-A3F5A1978B84}"/>
                  </a:ext>
                </a:extLst>
              </p:cNvPr>
              <p:cNvGrpSpPr>
                <a:grpSpLocks noChangeAspect="1"/>
              </p:cNvGrpSpPr>
              <p:nvPr/>
            </p:nvGrpSpPr>
            <p:grpSpPr bwMode="auto">
              <a:xfrm>
                <a:off x="666557" y="2477604"/>
                <a:ext cx="317693" cy="493712"/>
                <a:chOff x="458" y="1306"/>
                <a:chExt cx="222" cy="345"/>
              </a:xfrm>
            </p:grpSpPr>
            <p:sp>
              <p:nvSpPr>
                <p:cNvPr id="358" name="Rectangle 22">
                  <a:extLst>
                    <a:ext uri="{FF2B5EF4-FFF2-40B4-BE49-F238E27FC236}">
                      <a16:creationId xmlns:a16="http://schemas.microsoft.com/office/drawing/2014/main" id="{9C531F39-D134-452E-AA3E-8D95A805EE44}"/>
                    </a:ext>
                  </a:extLst>
                </p:cNvPr>
                <p:cNvSpPr>
                  <a:spLocks noChangeArrowheads="1"/>
                </p:cNvSpPr>
                <p:nvPr/>
              </p:nvSpPr>
              <p:spPr bwMode="auto">
                <a:xfrm>
                  <a:off x="458" y="1450"/>
                  <a:ext cx="222" cy="201"/>
                </a:xfrm>
                <a:prstGeom prst="rect">
                  <a:avLst/>
                </a:pr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359" name="Freeform 23">
                  <a:extLst>
                    <a:ext uri="{FF2B5EF4-FFF2-40B4-BE49-F238E27FC236}">
                      <a16:creationId xmlns:a16="http://schemas.microsoft.com/office/drawing/2014/main" id="{429ECE43-8B26-4B2B-B2F5-17237DFD83FC}"/>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357" name="TextBox 356">
                <a:extLst>
                  <a:ext uri="{FF2B5EF4-FFF2-40B4-BE49-F238E27FC236}">
                    <a16:creationId xmlns:a16="http://schemas.microsoft.com/office/drawing/2014/main" id="{5B502429-0D45-4DD8-BFB6-977E24DA17FA}"/>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78761">
                          <a:srgbClr val="107C10"/>
                        </a:gs>
                        <a:gs pos="56637">
                          <a:srgbClr val="107C10"/>
                        </a:gs>
                      </a:gsLst>
                      <a:lin ang="5400000" scaled="0"/>
                    </a:gradFill>
                    <a:latin typeface="Segoe UI Semibold"/>
                  </a:rPr>
                  <a:t>NSG</a:t>
                </a:r>
              </a:p>
            </p:txBody>
          </p:sp>
        </p:grpSp>
        <p:cxnSp>
          <p:nvCxnSpPr>
            <p:cNvPr id="360" name="Straight Connector 359">
              <a:extLst>
                <a:ext uri="{FF2B5EF4-FFF2-40B4-BE49-F238E27FC236}">
                  <a16:creationId xmlns:a16="http://schemas.microsoft.com/office/drawing/2014/main" id="{AF5513BF-A414-40B7-A927-C53C55402733}"/>
                </a:ext>
              </a:extLst>
            </p:cNvPr>
            <p:cNvCxnSpPr>
              <a:cxnSpLocks/>
            </p:cNvCxnSpPr>
            <p:nvPr/>
          </p:nvCxnSpPr>
          <p:spPr>
            <a:xfrm>
              <a:off x="9979018" y="4590281"/>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BD72080-2FC3-45C1-922C-07E750BBD212}"/>
                </a:ext>
              </a:extLst>
            </p:cNvPr>
            <p:cNvCxnSpPr>
              <a:cxnSpLocks/>
            </p:cNvCxnSpPr>
            <p:nvPr/>
          </p:nvCxnSpPr>
          <p:spPr>
            <a:xfrm>
              <a:off x="9979018" y="5289068"/>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F62875A9-C1C5-4ED3-B9F3-E1A2FE707A65}"/>
                </a:ext>
              </a:extLst>
            </p:cNvPr>
            <p:cNvSpPr txBox="1"/>
            <p:nvPr/>
          </p:nvSpPr>
          <p:spPr>
            <a:xfrm>
              <a:off x="10120222" y="4680069"/>
              <a:ext cx="363882" cy="329706"/>
            </a:xfrm>
            <a:prstGeom prst="rect">
              <a:avLst/>
            </a:prstGeom>
            <a:noFill/>
          </p:spPr>
          <p:txBody>
            <a:bodyPr wrap="none" lIns="0" tIns="0" rIns="0" bIns="0" rtlCol="0">
              <a:spAutoFit/>
            </a:bodyPr>
            <a:lstStyle/>
            <a:p>
              <a:pPr algn="ctr" defTabSz="932563">
                <a:defRPr/>
              </a:pPr>
              <a:r>
                <a:rPr lang="en-US" sz="714" err="1">
                  <a:gradFill>
                    <a:gsLst>
                      <a:gs pos="69027">
                        <a:srgbClr val="107C10"/>
                      </a:gs>
                      <a:gs pos="52000">
                        <a:srgbClr val="107C10"/>
                      </a:gs>
                    </a:gsLst>
                    <a:lin ang="5400000" scaled="0"/>
                  </a:gradFill>
                  <a:latin typeface="Segoe UI"/>
                </a:rPr>
                <a:t>Vnet</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Service</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Endpoint</a:t>
              </a:r>
            </a:p>
          </p:txBody>
        </p:sp>
        <p:sp>
          <p:nvSpPr>
            <p:cNvPr id="364" name="TextBox 363">
              <a:extLst>
                <a:ext uri="{FF2B5EF4-FFF2-40B4-BE49-F238E27FC236}">
                  <a16:creationId xmlns:a16="http://schemas.microsoft.com/office/drawing/2014/main" id="{E0AF2DB3-8926-4DE9-BD10-6B349B496108}"/>
                </a:ext>
              </a:extLst>
            </p:cNvPr>
            <p:cNvSpPr txBox="1"/>
            <p:nvPr/>
          </p:nvSpPr>
          <p:spPr>
            <a:xfrm>
              <a:off x="10129989" y="5355274"/>
              <a:ext cx="363882" cy="329706"/>
            </a:xfrm>
            <a:prstGeom prst="rect">
              <a:avLst/>
            </a:prstGeom>
            <a:noFill/>
          </p:spPr>
          <p:txBody>
            <a:bodyPr wrap="none" lIns="0" tIns="0" rIns="0" bIns="0" rtlCol="0">
              <a:spAutoFit/>
            </a:bodyPr>
            <a:lstStyle/>
            <a:p>
              <a:pPr algn="ctr" defTabSz="932563">
                <a:defRPr/>
              </a:pPr>
              <a:r>
                <a:rPr lang="en-US" sz="714" err="1">
                  <a:gradFill>
                    <a:gsLst>
                      <a:gs pos="69027">
                        <a:srgbClr val="107C10"/>
                      </a:gs>
                      <a:gs pos="52000">
                        <a:srgbClr val="107C10"/>
                      </a:gs>
                    </a:gsLst>
                    <a:lin ang="5400000" scaled="0"/>
                  </a:gradFill>
                  <a:latin typeface="Segoe UI"/>
                </a:rPr>
                <a:t>Vnet</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Service</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Endpoint</a:t>
              </a:r>
            </a:p>
          </p:txBody>
        </p:sp>
        <p:pic>
          <p:nvPicPr>
            <p:cNvPr id="365" name="Picture 364" descr="A screenshot of a cell phone&#10;&#10;Description generated with high confidence">
              <a:extLst>
                <a:ext uri="{FF2B5EF4-FFF2-40B4-BE49-F238E27FC236}">
                  <a16:creationId xmlns:a16="http://schemas.microsoft.com/office/drawing/2014/main" id="{8F3DA4E2-1226-4FB3-BD2D-13460E2B80B5}"/>
                </a:ext>
              </a:extLst>
            </p:cNvPr>
            <p:cNvPicPr>
              <a:picLocks noChangeAspect="1"/>
            </p:cNvPicPr>
            <p:nvPr/>
          </p:nvPicPr>
          <p:blipFill rotWithShape="1">
            <a:blip r:embed="rId9">
              <a:clrChange>
                <a:clrFrom>
                  <a:srgbClr val="F5F1F0"/>
                </a:clrFrom>
                <a:clrTo>
                  <a:srgbClr val="F5F1F0">
                    <a:alpha val="0"/>
                  </a:srgbClr>
                </a:clrTo>
              </a:clrChange>
            </a:blip>
            <a:srcRect l="90507" t="55053" r="6328" b="36876"/>
            <a:stretch/>
          </p:blipFill>
          <p:spPr>
            <a:xfrm>
              <a:off x="10802142" y="4412456"/>
              <a:ext cx="349252" cy="390526"/>
            </a:xfrm>
            <a:prstGeom prst="rect">
              <a:avLst/>
            </a:prstGeom>
          </p:spPr>
        </p:pic>
        <p:pic>
          <p:nvPicPr>
            <p:cNvPr id="366" name="Picture 365" descr="A screenshot of a cell phone&#10;&#10;Description generated with high confidence">
              <a:extLst>
                <a:ext uri="{FF2B5EF4-FFF2-40B4-BE49-F238E27FC236}">
                  <a16:creationId xmlns:a16="http://schemas.microsoft.com/office/drawing/2014/main" id="{BF5EC4FE-18FE-4DC0-B317-2DC2887526F0}"/>
                </a:ext>
              </a:extLst>
            </p:cNvPr>
            <p:cNvPicPr>
              <a:picLocks noChangeAspect="1"/>
            </p:cNvPicPr>
            <p:nvPr/>
          </p:nvPicPr>
          <p:blipFill rotWithShape="1">
            <a:blip r:embed="rId9">
              <a:clrChange>
                <a:clrFrom>
                  <a:srgbClr val="F5F1F0"/>
                </a:clrFrom>
                <a:clrTo>
                  <a:srgbClr val="F5F1F0">
                    <a:alpha val="0"/>
                  </a:srgbClr>
                </a:clrTo>
              </a:clrChange>
            </a:blip>
            <a:srcRect l="90586" t="69128" r="6328" b="22801"/>
            <a:stretch/>
          </p:blipFill>
          <p:spPr>
            <a:xfrm>
              <a:off x="10810874" y="5069200"/>
              <a:ext cx="340519" cy="390526"/>
            </a:xfrm>
            <a:prstGeom prst="rect">
              <a:avLst/>
            </a:prstGeom>
          </p:spPr>
        </p:pic>
        <p:sp>
          <p:nvSpPr>
            <p:cNvPr id="367" name="TextBox 366">
              <a:extLst>
                <a:ext uri="{FF2B5EF4-FFF2-40B4-BE49-F238E27FC236}">
                  <a16:creationId xmlns:a16="http://schemas.microsoft.com/office/drawing/2014/main" id="{682AAFF3-64D0-4AE8-99DA-4CBBC29BFE7F}"/>
                </a:ext>
              </a:extLst>
            </p:cNvPr>
            <p:cNvSpPr txBox="1"/>
            <p:nvPr/>
          </p:nvSpPr>
          <p:spPr>
            <a:xfrm>
              <a:off x="10823788" y="5462995"/>
              <a:ext cx="294953"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Cloud</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witness</a:t>
              </a:r>
            </a:p>
          </p:txBody>
        </p:sp>
        <p:sp>
          <p:nvSpPr>
            <p:cNvPr id="368" name="TextBox 367">
              <a:extLst>
                <a:ext uri="{FF2B5EF4-FFF2-40B4-BE49-F238E27FC236}">
                  <a16:creationId xmlns:a16="http://schemas.microsoft.com/office/drawing/2014/main" id="{D735A0A9-115A-4509-99BA-84AEEF430FC9}"/>
                </a:ext>
              </a:extLst>
            </p:cNvPr>
            <p:cNvSpPr txBox="1"/>
            <p:nvPr/>
          </p:nvSpPr>
          <p:spPr>
            <a:xfrm>
              <a:off x="10769286" y="4816332"/>
              <a:ext cx="403958"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Azure Key</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Vault</a:t>
              </a:r>
            </a:p>
          </p:txBody>
        </p:sp>
        <p:pic>
          <p:nvPicPr>
            <p:cNvPr id="369" name="Graphic 368">
              <a:extLst>
                <a:ext uri="{FF2B5EF4-FFF2-40B4-BE49-F238E27FC236}">
                  <a16:creationId xmlns:a16="http://schemas.microsoft.com/office/drawing/2014/main" id="{304BF7CA-8F02-482F-8884-0C322DA4A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94561" y="3201843"/>
              <a:ext cx="298466" cy="366300"/>
            </a:xfrm>
            <a:prstGeom prst="rect">
              <a:avLst/>
            </a:prstGeom>
          </p:spPr>
        </p:pic>
        <p:sp>
          <p:nvSpPr>
            <p:cNvPr id="370" name="TextBox 369">
              <a:extLst>
                <a:ext uri="{FF2B5EF4-FFF2-40B4-BE49-F238E27FC236}">
                  <a16:creationId xmlns:a16="http://schemas.microsoft.com/office/drawing/2014/main" id="{39130BDF-1E95-41A8-9E68-FFE84179424D}"/>
                </a:ext>
              </a:extLst>
            </p:cNvPr>
            <p:cNvSpPr txBox="1"/>
            <p:nvPr/>
          </p:nvSpPr>
          <p:spPr>
            <a:xfrm>
              <a:off x="11385096" y="3638650"/>
              <a:ext cx="317396"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DevOps</a:t>
              </a:r>
            </a:p>
          </p:txBody>
        </p:sp>
        <p:pic>
          <p:nvPicPr>
            <p:cNvPr id="371" name="Graphic 370">
              <a:extLst>
                <a:ext uri="{FF2B5EF4-FFF2-40B4-BE49-F238E27FC236}">
                  <a16:creationId xmlns:a16="http://schemas.microsoft.com/office/drawing/2014/main" id="{4E0B534C-7174-4F3C-B457-674FDE8176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94561" y="5824666"/>
              <a:ext cx="298466" cy="366300"/>
            </a:xfrm>
            <a:prstGeom prst="rect">
              <a:avLst/>
            </a:prstGeom>
          </p:spPr>
        </p:pic>
        <p:sp>
          <p:nvSpPr>
            <p:cNvPr id="372" name="TextBox 371">
              <a:extLst>
                <a:ext uri="{FF2B5EF4-FFF2-40B4-BE49-F238E27FC236}">
                  <a16:creationId xmlns:a16="http://schemas.microsoft.com/office/drawing/2014/main" id="{96027C14-2648-40A7-89EC-D9B01B8DAB7F}"/>
                </a:ext>
              </a:extLst>
            </p:cNvPr>
            <p:cNvSpPr txBox="1"/>
            <p:nvPr/>
          </p:nvSpPr>
          <p:spPr>
            <a:xfrm>
              <a:off x="11385096" y="6261473"/>
              <a:ext cx="317396"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DevOps</a:t>
              </a:r>
            </a:p>
          </p:txBody>
        </p:sp>
        <p:sp>
          <p:nvSpPr>
            <p:cNvPr id="373" name="TextBox 372">
              <a:extLst>
                <a:ext uri="{FF2B5EF4-FFF2-40B4-BE49-F238E27FC236}">
                  <a16:creationId xmlns:a16="http://schemas.microsoft.com/office/drawing/2014/main" id="{FB79CCD2-7D1B-41D8-BFFD-04139F1D720E}"/>
                </a:ext>
              </a:extLst>
            </p:cNvPr>
            <p:cNvSpPr txBox="1"/>
            <p:nvPr/>
          </p:nvSpPr>
          <p:spPr>
            <a:xfrm>
              <a:off x="589056" y="4287320"/>
              <a:ext cx="3035732" cy="1800686"/>
            </a:xfrm>
            <a:prstGeom prst="rect">
              <a:avLst/>
            </a:prstGeom>
            <a:noFill/>
          </p:spPr>
          <p:txBody>
            <a:bodyPr wrap="square" lIns="0" tIns="0" rIns="0" bIns="0" rtlCol="0">
              <a:spAutoFit/>
            </a:bodyPr>
            <a:lstStyle/>
            <a:p>
              <a:pPr defTabSz="932563">
                <a:spcAft>
                  <a:spcPts val="612"/>
                </a:spcAft>
                <a:defRPr/>
              </a:pPr>
              <a:r>
                <a:rPr lang="en-US" sz="1632">
                  <a:gradFill>
                    <a:gsLst>
                      <a:gs pos="2917">
                        <a:srgbClr val="1A1A1A"/>
                      </a:gs>
                      <a:gs pos="30000">
                        <a:srgbClr val="1A1A1A"/>
                      </a:gs>
                    </a:gsLst>
                    <a:lin ang="5400000" scaled="0"/>
                  </a:gradFill>
                  <a:latin typeface="Segoe UI Semibold"/>
                </a:rPr>
                <a:t>Cloud native Security Services</a:t>
              </a:r>
              <a:br>
                <a:rPr lang="en-US" sz="1224">
                  <a:gradFill>
                    <a:gsLst>
                      <a:gs pos="2917">
                        <a:srgbClr val="1A1A1A"/>
                      </a:gs>
                      <a:gs pos="30000">
                        <a:srgbClr val="1A1A1A"/>
                      </a:gs>
                    </a:gsLst>
                    <a:lin ang="5400000" scaled="0"/>
                  </a:gradFill>
                  <a:latin typeface="Segoe UI Semibold"/>
                </a:rPr>
              </a:br>
              <a:br>
                <a:rPr lang="en-US" sz="1224">
                  <a:gradFill>
                    <a:gsLst>
                      <a:gs pos="2917">
                        <a:srgbClr val="1A1A1A"/>
                      </a:gs>
                      <a:gs pos="30000">
                        <a:srgbClr val="1A1A1A"/>
                      </a:gs>
                    </a:gsLst>
                    <a:lin ang="5400000" scaled="0"/>
                  </a:gradFill>
                  <a:latin typeface="Segoe UI Semibold"/>
                </a:rPr>
              </a:br>
              <a:r>
                <a:rPr lang="en-US" sz="1224">
                  <a:gradFill>
                    <a:gsLst>
                      <a:gs pos="2917">
                        <a:srgbClr val="1A1A1A"/>
                      </a:gs>
                      <a:gs pos="30000">
                        <a:srgbClr val="1A1A1A"/>
                      </a:gs>
                    </a:gsLst>
                    <a:lin ang="5400000" scaled="0"/>
                  </a:gradFill>
                  <a:latin typeface="Segoe UI Semibold"/>
                </a:rPr>
                <a:t>DDoS Protection </a:t>
              </a:r>
              <a:r>
                <a:rPr lang="en-US" sz="1224">
                  <a:gradFill>
                    <a:gsLst>
                      <a:gs pos="2917">
                        <a:srgbClr val="1A1A1A"/>
                      </a:gs>
                      <a:gs pos="30000">
                        <a:srgbClr val="1A1A1A"/>
                      </a:gs>
                    </a:gsLst>
                    <a:lin ang="5400000" scaled="0"/>
                  </a:gradFill>
                  <a:latin typeface="Segoe UI"/>
                </a:rPr>
                <a:t>for Public IPs</a:t>
              </a:r>
            </a:p>
            <a:p>
              <a:pPr defTabSz="932563">
                <a:spcAft>
                  <a:spcPts val="612"/>
                </a:spcAft>
                <a:defRPr/>
              </a:pPr>
              <a:r>
                <a:rPr lang="en-US" sz="1224">
                  <a:gradFill>
                    <a:gsLst>
                      <a:gs pos="2917">
                        <a:srgbClr val="1A1A1A"/>
                      </a:gs>
                      <a:gs pos="30000">
                        <a:srgbClr val="1A1A1A"/>
                      </a:gs>
                    </a:gsLst>
                    <a:lin ang="5400000" scaled="0"/>
                  </a:gradFill>
                  <a:latin typeface="Segoe UI Semibold"/>
                </a:rPr>
                <a:t>App GW WAF—</a:t>
              </a:r>
              <a:r>
                <a:rPr lang="en-US" sz="1224">
                  <a:gradFill>
                    <a:gsLst>
                      <a:gs pos="2917">
                        <a:srgbClr val="1A1A1A"/>
                      </a:gs>
                      <a:gs pos="30000">
                        <a:srgbClr val="1A1A1A"/>
                      </a:gs>
                    </a:gsLst>
                    <a:lin ang="5400000" scaled="0"/>
                  </a:gradFill>
                  <a:latin typeface="Segoe UI"/>
                </a:rPr>
                <a:t>Web Application Protection</a:t>
              </a:r>
              <a:br>
                <a:rPr lang="en-US" sz="1224">
                  <a:gradFill>
                    <a:gsLst>
                      <a:gs pos="2917">
                        <a:srgbClr val="1A1A1A"/>
                      </a:gs>
                      <a:gs pos="30000">
                        <a:srgbClr val="1A1A1A"/>
                      </a:gs>
                    </a:gsLst>
                    <a:lin ang="5400000" scaled="0"/>
                  </a:gradFill>
                  <a:latin typeface="Segoe UI Semibold"/>
                </a:rPr>
              </a:br>
              <a:r>
                <a:rPr lang="en-US" sz="1224">
                  <a:gradFill>
                    <a:gsLst>
                      <a:gs pos="2917">
                        <a:srgbClr val="1A1A1A"/>
                      </a:gs>
                      <a:gs pos="30000">
                        <a:srgbClr val="1A1A1A"/>
                      </a:gs>
                    </a:gsLst>
                    <a:lin ang="5400000" scaled="0"/>
                  </a:gradFill>
                  <a:latin typeface="Segoe UI Semibold"/>
                </a:rPr>
                <a:t>Azure Firewall—</a:t>
              </a:r>
              <a:r>
                <a:rPr lang="en-US" sz="1224">
                  <a:gradFill>
                    <a:gsLst>
                      <a:gs pos="2917">
                        <a:srgbClr val="1A1A1A"/>
                      </a:gs>
                      <a:gs pos="30000">
                        <a:srgbClr val="1A1A1A"/>
                      </a:gs>
                    </a:gsLst>
                    <a:lin ang="5400000" scaled="0"/>
                  </a:gradFill>
                  <a:latin typeface="Segoe UI"/>
                </a:rPr>
                <a:t>Full egress and ingress (non-http/s) controls</a:t>
              </a:r>
            </a:p>
            <a:p>
              <a:pPr defTabSz="932563">
                <a:spcAft>
                  <a:spcPts val="612"/>
                </a:spcAft>
                <a:defRPr/>
              </a:pPr>
              <a:r>
                <a:rPr lang="en-US" sz="1224">
                  <a:gradFill>
                    <a:gsLst>
                      <a:gs pos="2917">
                        <a:srgbClr val="1A1A1A"/>
                      </a:gs>
                      <a:gs pos="30000">
                        <a:srgbClr val="1A1A1A"/>
                      </a:gs>
                    </a:gsLst>
                    <a:lin ang="5400000" scaled="0"/>
                  </a:gradFill>
                  <a:latin typeface="Segoe UI Semibold"/>
                </a:rPr>
                <a:t>NSG—</a:t>
              </a:r>
              <a:r>
                <a:rPr lang="en-US" sz="1224">
                  <a:gradFill>
                    <a:gsLst>
                      <a:gs pos="2917">
                        <a:srgbClr val="1A1A1A"/>
                      </a:gs>
                      <a:gs pos="30000">
                        <a:srgbClr val="1A1A1A"/>
                      </a:gs>
                    </a:gsLst>
                    <a:lin ang="5400000" scaled="0"/>
                  </a:gradFill>
                  <a:latin typeface="Segoe UI"/>
                </a:rPr>
                <a:t>Internal VNET segmentation</a:t>
              </a:r>
            </a:p>
            <a:p>
              <a:pPr defTabSz="932563">
                <a:spcAft>
                  <a:spcPts val="612"/>
                </a:spcAft>
                <a:defRPr/>
              </a:pPr>
              <a:r>
                <a:rPr lang="en-US" sz="1224">
                  <a:gradFill>
                    <a:gsLst>
                      <a:gs pos="2917">
                        <a:srgbClr val="1A1A1A"/>
                      </a:gs>
                      <a:gs pos="30000">
                        <a:srgbClr val="1A1A1A"/>
                      </a:gs>
                    </a:gsLst>
                    <a:lin ang="5400000" scaled="0"/>
                  </a:gradFill>
                  <a:latin typeface="Segoe UI Semibold"/>
                </a:rPr>
                <a:t>Service Endpoints—</a:t>
              </a:r>
              <a:r>
                <a:rPr lang="en-US" sz="1224">
                  <a:gradFill>
                    <a:gsLst>
                      <a:gs pos="2917">
                        <a:srgbClr val="1A1A1A"/>
                      </a:gs>
                      <a:gs pos="30000">
                        <a:srgbClr val="1A1A1A"/>
                      </a:gs>
                    </a:gsLst>
                    <a:lin ang="5400000" scaled="0"/>
                  </a:gradFill>
                  <a:latin typeface="Segoe UI"/>
                </a:rPr>
                <a:t>Secure access to PaaS</a:t>
              </a:r>
            </a:p>
          </p:txBody>
        </p:sp>
        <p:grpSp>
          <p:nvGrpSpPr>
            <p:cNvPr id="374" name="Group 4">
              <a:extLst>
                <a:ext uri="{FF2B5EF4-FFF2-40B4-BE49-F238E27FC236}">
                  <a16:creationId xmlns:a16="http://schemas.microsoft.com/office/drawing/2014/main" id="{81F4440A-FFFE-4CA4-B3B1-12FA0CF7CA2C}"/>
                </a:ext>
              </a:extLst>
            </p:cNvPr>
            <p:cNvGrpSpPr>
              <a:grpSpLocks noChangeAspect="1"/>
            </p:cNvGrpSpPr>
            <p:nvPr/>
          </p:nvGrpSpPr>
          <p:grpSpPr bwMode="auto">
            <a:xfrm>
              <a:off x="6806097" y="2880994"/>
              <a:ext cx="395839" cy="287968"/>
              <a:chOff x="-530" y="709"/>
              <a:chExt cx="422" cy="307"/>
            </a:xfrm>
          </p:grpSpPr>
          <p:sp>
            <p:nvSpPr>
              <p:cNvPr id="375" name="Freeform 5">
                <a:extLst>
                  <a:ext uri="{FF2B5EF4-FFF2-40B4-BE49-F238E27FC236}">
                    <a16:creationId xmlns:a16="http://schemas.microsoft.com/office/drawing/2014/main" id="{1B6F8328-36B0-4350-A741-D6479CF2551C}"/>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6" name="Line 6">
                <a:extLst>
                  <a:ext uri="{FF2B5EF4-FFF2-40B4-BE49-F238E27FC236}">
                    <a16:creationId xmlns:a16="http://schemas.microsoft.com/office/drawing/2014/main" id="{6677FC39-6FB2-40DF-A31C-6E4593C1509B}"/>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7" name="Line 7">
                <a:extLst>
                  <a:ext uri="{FF2B5EF4-FFF2-40B4-BE49-F238E27FC236}">
                    <a16:creationId xmlns:a16="http://schemas.microsoft.com/office/drawing/2014/main" id="{5D660C82-CE22-4603-8C16-A172DDBCB948}"/>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8" name="Line 8">
                <a:extLst>
                  <a:ext uri="{FF2B5EF4-FFF2-40B4-BE49-F238E27FC236}">
                    <a16:creationId xmlns:a16="http://schemas.microsoft.com/office/drawing/2014/main" id="{E7A244F9-CBD5-4320-BF7A-E10867E8C2FF}"/>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9" name="Line 9">
                <a:extLst>
                  <a:ext uri="{FF2B5EF4-FFF2-40B4-BE49-F238E27FC236}">
                    <a16:creationId xmlns:a16="http://schemas.microsoft.com/office/drawing/2014/main" id="{AFFAA170-4A34-4AFD-9739-5A9815930821}"/>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80" name="Freeform 10">
                <a:extLst>
                  <a:ext uri="{FF2B5EF4-FFF2-40B4-BE49-F238E27FC236}">
                    <a16:creationId xmlns:a16="http://schemas.microsoft.com/office/drawing/2014/main" id="{ADC7CD64-7F88-4B5F-99D6-CA4C4BFD98BD}"/>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81" name="Freeform 11">
                <a:extLst>
                  <a:ext uri="{FF2B5EF4-FFF2-40B4-BE49-F238E27FC236}">
                    <a16:creationId xmlns:a16="http://schemas.microsoft.com/office/drawing/2014/main" id="{345EC88D-798C-4374-8746-C41A4FFBADAF}"/>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82" name="TextBox 381">
              <a:extLst>
                <a:ext uri="{FF2B5EF4-FFF2-40B4-BE49-F238E27FC236}">
                  <a16:creationId xmlns:a16="http://schemas.microsoft.com/office/drawing/2014/main" id="{CD7CEEBA-9E09-48B0-8A30-1213AC06083B}"/>
                </a:ext>
              </a:extLst>
            </p:cNvPr>
            <p:cNvSpPr txBox="1"/>
            <p:nvPr/>
          </p:nvSpPr>
          <p:spPr>
            <a:xfrm>
              <a:off x="6703311" y="3251698"/>
              <a:ext cx="546625"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Azure firewall</a:t>
              </a:r>
            </a:p>
          </p:txBody>
        </p:sp>
        <p:grpSp>
          <p:nvGrpSpPr>
            <p:cNvPr id="383" name="Group 382">
              <a:extLst>
                <a:ext uri="{FF2B5EF4-FFF2-40B4-BE49-F238E27FC236}">
                  <a16:creationId xmlns:a16="http://schemas.microsoft.com/office/drawing/2014/main" id="{BDFA3156-7BB3-4F98-9D57-32DBEF9223FF}"/>
                </a:ext>
              </a:extLst>
            </p:cNvPr>
            <p:cNvGrpSpPr/>
            <p:nvPr/>
          </p:nvGrpSpPr>
          <p:grpSpPr>
            <a:xfrm>
              <a:off x="6252323" y="2507954"/>
              <a:ext cx="125904" cy="195664"/>
              <a:chOff x="666557" y="2477604"/>
              <a:chExt cx="317693" cy="493712"/>
            </a:xfrm>
          </p:grpSpPr>
          <p:grpSp>
            <p:nvGrpSpPr>
              <p:cNvPr id="384" name="Group 21">
                <a:extLst>
                  <a:ext uri="{FF2B5EF4-FFF2-40B4-BE49-F238E27FC236}">
                    <a16:creationId xmlns:a16="http://schemas.microsoft.com/office/drawing/2014/main" id="{7E42C371-FFEE-4E0C-A534-B48F3C4DC8D4}"/>
                  </a:ext>
                </a:extLst>
              </p:cNvPr>
              <p:cNvGrpSpPr>
                <a:grpSpLocks noChangeAspect="1"/>
              </p:cNvGrpSpPr>
              <p:nvPr/>
            </p:nvGrpSpPr>
            <p:grpSpPr bwMode="auto">
              <a:xfrm>
                <a:off x="666557" y="2477604"/>
                <a:ext cx="317693" cy="493712"/>
                <a:chOff x="458" y="1306"/>
                <a:chExt cx="222" cy="345"/>
              </a:xfrm>
            </p:grpSpPr>
            <p:sp>
              <p:nvSpPr>
                <p:cNvPr id="386" name="Rectangle 22">
                  <a:extLst>
                    <a:ext uri="{FF2B5EF4-FFF2-40B4-BE49-F238E27FC236}">
                      <a16:creationId xmlns:a16="http://schemas.microsoft.com/office/drawing/2014/main" id="{1FC27728-1126-44EF-89BD-E7E7E5860B97}"/>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387" name="Freeform 23">
                  <a:extLst>
                    <a:ext uri="{FF2B5EF4-FFF2-40B4-BE49-F238E27FC236}">
                      <a16:creationId xmlns:a16="http://schemas.microsoft.com/office/drawing/2014/main" id="{F646CF90-BD87-4CDB-B0EC-C11DDDA6F68D}"/>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385" name="TextBox 384">
                <a:extLst>
                  <a:ext uri="{FF2B5EF4-FFF2-40B4-BE49-F238E27FC236}">
                    <a16:creationId xmlns:a16="http://schemas.microsoft.com/office/drawing/2014/main" id="{BF78C379-1ED1-4908-861D-02649201E0AF}"/>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2655">
                          <a:srgbClr val="0078D4"/>
                        </a:gs>
                        <a:gs pos="14000">
                          <a:srgbClr val="0078D4"/>
                        </a:gs>
                      </a:gsLst>
                      <a:lin ang="5400000" scaled="0"/>
                    </a:gradFill>
                    <a:latin typeface="Segoe UI Semibold"/>
                  </a:rPr>
                  <a:t>NSG</a:t>
                </a:r>
              </a:p>
            </p:txBody>
          </p:sp>
        </p:grpSp>
        <p:sp>
          <p:nvSpPr>
            <p:cNvPr id="389" name="TextBox 388">
              <a:extLst>
                <a:ext uri="{FF2B5EF4-FFF2-40B4-BE49-F238E27FC236}">
                  <a16:creationId xmlns:a16="http://schemas.microsoft.com/office/drawing/2014/main" id="{A27470D9-4F9A-4BB3-B710-6EF1156106E6}"/>
                </a:ext>
              </a:extLst>
            </p:cNvPr>
            <p:cNvSpPr txBox="1"/>
            <p:nvPr/>
          </p:nvSpPr>
          <p:spPr>
            <a:xfrm>
              <a:off x="5508307" y="3251698"/>
              <a:ext cx="828753"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Application Gateway</a:t>
              </a:r>
            </a:p>
          </p:txBody>
        </p:sp>
        <p:grpSp>
          <p:nvGrpSpPr>
            <p:cNvPr id="391" name="Group 390">
              <a:extLst>
                <a:ext uri="{FF2B5EF4-FFF2-40B4-BE49-F238E27FC236}">
                  <a16:creationId xmlns:a16="http://schemas.microsoft.com/office/drawing/2014/main" id="{14B2E0E6-B7E7-4038-A59F-EF9167EA0B7C}"/>
                </a:ext>
              </a:extLst>
            </p:cNvPr>
            <p:cNvGrpSpPr/>
            <p:nvPr/>
          </p:nvGrpSpPr>
          <p:grpSpPr>
            <a:xfrm>
              <a:off x="5778446" y="2893244"/>
              <a:ext cx="276434" cy="286875"/>
              <a:chOff x="5778446" y="2639256"/>
              <a:chExt cx="276434" cy="286875"/>
            </a:xfrm>
          </p:grpSpPr>
          <p:grpSp>
            <p:nvGrpSpPr>
              <p:cNvPr id="125" name="Group 124">
                <a:extLst>
                  <a:ext uri="{FF2B5EF4-FFF2-40B4-BE49-F238E27FC236}">
                    <a16:creationId xmlns:a16="http://schemas.microsoft.com/office/drawing/2014/main" id="{8B8053EC-BDB6-40E2-9765-2F012C547E99}"/>
                  </a:ext>
                </a:extLst>
              </p:cNvPr>
              <p:cNvGrpSpPr/>
              <p:nvPr/>
            </p:nvGrpSpPr>
            <p:grpSpPr>
              <a:xfrm rot="10800000">
                <a:off x="5778446" y="2639256"/>
                <a:ext cx="276434" cy="286875"/>
                <a:chOff x="5784464" y="2391241"/>
                <a:chExt cx="276434" cy="286875"/>
              </a:xfrm>
            </p:grpSpPr>
            <p:sp>
              <p:nvSpPr>
                <p:cNvPr id="118" name="Rectangle: Rounded Corners 117">
                  <a:extLst>
                    <a:ext uri="{FF2B5EF4-FFF2-40B4-BE49-F238E27FC236}">
                      <a16:creationId xmlns:a16="http://schemas.microsoft.com/office/drawing/2014/main" id="{050F5C62-44FB-4FF1-A1C3-192867C5C3AA}"/>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0" name="Arrow: Down 119">
                  <a:extLst>
                    <a:ext uri="{FF2B5EF4-FFF2-40B4-BE49-F238E27FC236}">
                      <a16:creationId xmlns:a16="http://schemas.microsoft.com/office/drawing/2014/main" id="{8265DFAD-B2E3-4049-9457-3A45ED153C35}"/>
                    </a:ext>
                  </a:extLst>
                </p:cNvPr>
                <p:cNvSpPr/>
                <p:nvPr/>
              </p:nvSpPr>
              <p:spPr bwMode="auto">
                <a:xfrm rot="10800000">
                  <a:off x="5888875" y="2391241"/>
                  <a:ext cx="67613" cy="20799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1" name="Arrow: Down 120">
                  <a:extLst>
                    <a:ext uri="{FF2B5EF4-FFF2-40B4-BE49-F238E27FC236}">
                      <a16:creationId xmlns:a16="http://schemas.microsoft.com/office/drawing/2014/main" id="{5F53239E-842D-44CA-9208-548420EB5A44}"/>
                    </a:ext>
                  </a:extLst>
                </p:cNvPr>
                <p:cNvSpPr/>
                <p:nvPr/>
              </p:nvSpPr>
              <p:spPr bwMode="auto">
                <a:xfrm rot="12600000">
                  <a:off x="5943356" y="2466844"/>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3" name="Oval 122">
                  <a:extLst>
                    <a:ext uri="{FF2B5EF4-FFF2-40B4-BE49-F238E27FC236}">
                      <a16:creationId xmlns:a16="http://schemas.microsoft.com/office/drawing/2014/main" id="{BB84E178-36DD-4CCD-8CB6-32891901FAC9}"/>
                    </a:ext>
                  </a:extLst>
                </p:cNvPr>
                <p:cNvSpPr/>
                <p:nvPr/>
              </p:nvSpPr>
              <p:spPr bwMode="auto">
                <a:xfrm>
                  <a:off x="5875756" y="2579207"/>
                  <a:ext cx="93850" cy="93850"/>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390" name="Arrow: Down 389">
                <a:extLst>
                  <a:ext uri="{FF2B5EF4-FFF2-40B4-BE49-F238E27FC236}">
                    <a16:creationId xmlns:a16="http://schemas.microsoft.com/office/drawing/2014/main" id="{BA8342FC-5932-4EA8-BBA9-FC7F21932A58}"/>
                  </a:ext>
                </a:extLst>
              </p:cNvPr>
              <p:cNvSpPr/>
              <p:nvPr/>
            </p:nvSpPr>
            <p:spPr bwMode="auto">
              <a:xfrm rot="19800000">
                <a:off x="5933771" y="2704172"/>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sp>
        <p:nvSpPr>
          <p:cNvPr id="3" name="Oval 2">
            <a:extLst>
              <a:ext uri="{FF2B5EF4-FFF2-40B4-BE49-F238E27FC236}">
                <a16:creationId xmlns:a16="http://schemas.microsoft.com/office/drawing/2014/main" id="{9EB65474-550A-4964-8921-93961C41A427}"/>
              </a:ext>
            </a:extLst>
          </p:cNvPr>
          <p:cNvSpPr/>
          <p:nvPr/>
        </p:nvSpPr>
        <p:spPr bwMode="auto">
          <a:xfrm>
            <a:off x="5588571" y="2777125"/>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33" name="Oval 332">
            <a:extLst>
              <a:ext uri="{FF2B5EF4-FFF2-40B4-BE49-F238E27FC236}">
                <a16:creationId xmlns:a16="http://schemas.microsoft.com/office/drawing/2014/main" id="{E904D5C2-D6F0-428D-9751-448323F9E387}"/>
              </a:ext>
            </a:extLst>
          </p:cNvPr>
          <p:cNvSpPr/>
          <p:nvPr/>
        </p:nvSpPr>
        <p:spPr bwMode="auto">
          <a:xfrm>
            <a:off x="5329496" y="1645839"/>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48" name="Oval 347">
            <a:extLst>
              <a:ext uri="{FF2B5EF4-FFF2-40B4-BE49-F238E27FC236}">
                <a16:creationId xmlns:a16="http://schemas.microsoft.com/office/drawing/2014/main" id="{E51564A9-ADFB-4F54-9591-1D253EB965FB}"/>
              </a:ext>
            </a:extLst>
          </p:cNvPr>
          <p:cNvSpPr/>
          <p:nvPr/>
        </p:nvSpPr>
        <p:spPr bwMode="auto">
          <a:xfrm>
            <a:off x="6676210" y="2735156"/>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49" name="Oval 348">
            <a:extLst>
              <a:ext uri="{FF2B5EF4-FFF2-40B4-BE49-F238E27FC236}">
                <a16:creationId xmlns:a16="http://schemas.microsoft.com/office/drawing/2014/main" id="{2827C67E-DE66-4C08-B4A7-BD8705AD9CB5}"/>
              </a:ext>
            </a:extLst>
          </p:cNvPr>
          <p:cNvSpPr/>
          <p:nvPr/>
        </p:nvSpPr>
        <p:spPr bwMode="auto">
          <a:xfrm>
            <a:off x="10038992" y="5059165"/>
            <a:ext cx="932603" cy="932603"/>
          </a:xfrm>
          <a:prstGeom prst="ellipse">
            <a:avLst/>
          </a:prstGeom>
          <a:noFill/>
          <a:ln>
            <a:solidFill>
              <a:srgbClr val="FF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50" name="Oval 349">
            <a:extLst>
              <a:ext uri="{FF2B5EF4-FFF2-40B4-BE49-F238E27FC236}">
                <a16:creationId xmlns:a16="http://schemas.microsoft.com/office/drawing/2014/main" id="{521559A9-58D9-4220-BA1B-98103D475823}"/>
              </a:ext>
            </a:extLst>
          </p:cNvPr>
          <p:cNvSpPr/>
          <p:nvPr/>
        </p:nvSpPr>
        <p:spPr bwMode="auto">
          <a:xfrm>
            <a:off x="10056461" y="5036532"/>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115213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Create Connectivity Between Virtual Networks</a:t>
            </a:r>
            <a:br>
              <a:rPr lang="en-US" sz="4000" dirty="0"/>
            </a:br>
            <a:r>
              <a:rPr lang="en-US" sz="1800" dirty="0"/>
              <a:t>Create and configure VNET peering</a:t>
            </a:r>
            <a:br>
              <a:rPr lang="en-US" sz="4000" dirty="0"/>
            </a:br>
            <a:endParaRPr lang="en-US" sz="4000" dirty="0"/>
          </a:p>
        </p:txBody>
      </p:sp>
      <p:sp>
        <p:nvSpPr>
          <p:cNvPr id="4" name="Rectangle 3">
            <a:extLst>
              <a:ext uri="{FF2B5EF4-FFF2-40B4-BE49-F238E27FC236}">
                <a16:creationId xmlns:a16="http://schemas.microsoft.com/office/drawing/2014/main" id="{DB2AC3A6-201A-4026-A7C6-9D5E78DA7FA6}"/>
              </a:ext>
            </a:extLst>
          </p:cNvPr>
          <p:cNvSpPr/>
          <p:nvPr/>
        </p:nvSpPr>
        <p:spPr>
          <a:xfrm>
            <a:off x="8203736" y="6528223"/>
            <a:ext cx="4129533" cy="382308"/>
          </a:xfrm>
          <a:prstGeom prst="rect">
            <a:avLst/>
          </a:prstGeom>
        </p:spPr>
        <p:txBody>
          <a:bodyPr wrap="none">
            <a:spAutoFit/>
          </a:bodyPr>
          <a:lstStyle/>
          <a:p>
            <a:r>
              <a:rPr lang="en-US" sz="1836" dirty="0">
                <a:hlinkClick r:id="rId3"/>
              </a:rPr>
              <a:t>aka.ms/Azure/Peering</a:t>
            </a:r>
            <a:r>
              <a:rPr lang="en-US" sz="1836" dirty="0"/>
              <a:t>         </a:t>
            </a:r>
            <a:r>
              <a:rPr lang="en-US" sz="1836" dirty="0">
                <a:hlinkClick r:id="rId4"/>
              </a:rPr>
              <a:t>Just Do It!</a:t>
            </a:r>
            <a:r>
              <a:rPr lang="en-US" sz="1836" dirty="0"/>
              <a:t> </a:t>
            </a:r>
          </a:p>
        </p:txBody>
      </p:sp>
      <p:pic>
        <p:nvPicPr>
          <p:cNvPr id="3" name="Picture 2">
            <a:extLst>
              <a:ext uri="{FF2B5EF4-FFF2-40B4-BE49-F238E27FC236}">
                <a16:creationId xmlns:a16="http://schemas.microsoft.com/office/drawing/2014/main" id="{4D10AEB3-0CB9-46D8-8359-22AF22AE8C41}"/>
              </a:ext>
            </a:extLst>
          </p:cNvPr>
          <p:cNvPicPr>
            <a:picLocks noChangeAspect="1"/>
          </p:cNvPicPr>
          <p:nvPr/>
        </p:nvPicPr>
        <p:blipFill>
          <a:blip r:embed="rId5"/>
          <a:stretch>
            <a:fillRect/>
          </a:stretch>
        </p:blipFill>
        <p:spPr>
          <a:xfrm>
            <a:off x="5210125" y="1538624"/>
            <a:ext cx="6528586" cy="3655640"/>
          </a:xfrm>
          <a:prstGeom prst="rect">
            <a:avLst/>
          </a:prstGeom>
          <a:ln>
            <a:noFill/>
          </a:ln>
          <a:effectLst>
            <a:outerShdw blurRad="292100" dist="139700" dir="2700000" algn="tl" rotWithShape="0">
              <a:srgbClr val="333333">
                <a:alpha val="65000"/>
              </a:srgbClr>
            </a:outerShdw>
          </a:effectLst>
        </p:spPr>
      </p:pic>
      <p:sp>
        <p:nvSpPr>
          <p:cNvPr id="6" name="Text Placeholder 5"/>
          <p:cNvSpPr>
            <a:spLocks noGrp="1"/>
          </p:cNvSpPr>
          <p:nvPr>
            <p:ph type="body" sz="quarter" idx="10"/>
          </p:nvPr>
        </p:nvSpPr>
        <p:spPr>
          <a:xfrm>
            <a:off x="599303" y="1588661"/>
            <a:ext cx="6665377" cy="4995214"/>
          </a:xfrm>
        </p:spPr>
        <p:txBody>
          <a:bodyPr/>
          <a:lstStyle/>
          <a:p>
            <a:r>
              <a:rPr lang="en-US" sz="3200" dirty="0"/>
              <a:t>Benefits</a:t>
            </a:r>
          </a:p>
          <a:p>
            <a:pPr marL="0" lvl="1"/>
            <a:r>
              <a:rPr lang="en-US" sz="1800" dirty="0">
                <a:solidFill>
                  <a:schemeClr val="tx1">
                    <a:lumMod val="50000"/>
                  </a:schemeClr>
                </a:solidFill>
              </a:rPr>
              <a:t>Connect 2 VNets in same region</a:t>
            </a:r>
          </a:p>
          <a:p>
            <a:pPr marL="0" lvl="1"/>
            <a:r>
              <a:rPr lang="en-US" sz="1800" dirty="0">
                <a:solidFill>
                  <a:schemeClr val="tx1">
                    <a:lumMod val="50000"/>
                  </a:schemeClr>
                </a:solidFill>
              </a:rPr>
              <a:t>Routed through Azure Backbone</a:t>
            </a:r>
          </a:p>
          <a:p>
            <a:r>
              <a:rPr lang="en-US" sz="3200" dirty="0"/>
              <a:t>Requirements</a:t>
            </a:r>
          </a:p>
          <a:p>
            <a:pPr marL="0" lvl="1"/>
            <a:r>
              <a:rPr lang="en-US" sz="1800" dirty="0">
                <a:solidFill>
                  <a:schemeClr val="tx1">
                    <a:lumMod val="50000"/>
                  </a:schemeClr>
                </a:solidFill>
              </a:rPr>
              <a:t>Same Region &amp; Across Regions</a:t>
            </a:r>
          </a:p>
          <a:p>
            <a:pPr marL="0" lvl="1"/>
            <a:r>
              <a:rPr lang="en-US" sz="1800" dirty="0">
                <a:solidFill>
                  <a:schemeClr val="tx1">
                    <a:lumMod val="50000"/>
                  </a:schemeClr>
                </a:solidFill>
              </a:rPr>
              <a:t>Read-Write to VNet</a:t>
            </a:r>
          </a:p>
          <a:p>
            <a:pPr marL="0" lvl="1"/>
            <a:r>
              <a:rPr lang="en-US" sz="1800" dirty="0">
                <a:solidFill>
                  <a:schemeClr val="tx1">
                    <a:lumMod val="50000"/>
                  </a:schemeClr>
                </a:solidFill>
              </a:rPr>
              <a:t>Non-overlapping IP Addresses</a:t>
            </a:r>
          </a:p>
          <a:p>
            <a:pPr marL="0" lvl="1"/>
            <a:r>
              <a:rPr lang="en-US" sz="1800" dirty="0">
                <a:solidFill>
                  <a:schemeClr val="tx1">
                    <a:lumMod val="50000"/>
                  </a:schemeClr>
                </a:solidFill>
              </a:rPr>
              <a:t>No Transitivity</a:t>
            </a:r>
          </a:p>
          <a:p>
            <a:pPr marL="0" lvl="1"/>
            <a:r>
              <a:rPr lang="en-US" sz="1800" dirty="0">
                <a:solidFill>
                  <a:schemeClr val="tx1">
                    <a:lumMod val="50000"/>
                  </a:schemeClr>
                </a:solidFill>
              </a:rPr>
              <a:t>Across Subscriptions possible with common tenant</a:t>
            </a:r>
          </a:p>
          <a:p>
            <a:pPr marL="0" lvl="1"/>
            <a:r>
              <a:rPr lang="en-US" dirty="0">
                <a:latin typeface="Segoe UI Semilight" panose="020B0402040204020203" pitchFamily="34" charset="0"/>
                <a:cs typeface="Segoe UI Semilight" panose="020B0402040204020203" pitchFamily="34" charset="0"/>
              </a:rPr>
              <a:t>Capabilities</a:t>
            </a:r>
          </a:p>
          <a:p>
            <a:pPr marL="0" lvl="1"/>
            <a:r>
              <a:rPr lang="en-US" sz="1800" dirty="0">
                <a:solidFill>
                  <a:schemeClr val="tx1">
                    <a:lumMod val="50000"/>
                  </a:schemeClr>
                </a:solidFill>
              </a:rPr>
              <a:t>Open or Close NSGs</a:t>
            </a:r>
          </a:p>
          <a:p>
            <a:pPr marL="0" lvl="1"/>
            <a:r>
              <a:rPr lang="en-US" sz="1800" dirty="0">
                <a:solidFill>
                  <a:schemeClr val="tx1">
                    <a:lumMod val="50000"/>
                  </a:schemeClr>
                </a:solidFill>
              </a:rPr>
              <a:t>Internal DNS only within VNet, no Azure DNS across</a:t>
            </a:r>
          </a:p>
          <a:p>
            <a:pPr marL="0" lvl="1"/>
            <a:r>
              <a:rPr lang="en-US" sz="1800" b="1" dirty="0">
                <a:solidFill>
                  <a:schemeClr val="tx2">
                    <a:lumMod val="50000"/>
                    <a:lumOff val="50000"/>
                  </a:schemeClr>
                </a:solidFill>
              </a:rPr>
              <a:t>Service Chaining</a:t>
            </a:r>
            <a:r>
              <a:rPr lang="en-US" sz="1800" dirty="0">
                <a:solidFill>
                  <a:schemeClr val="tx2">
                    <a:lumMod val="50000"/>
                    <a:lumOff val="50000"/>
                  </a:schemeClr>
                </a:solidFill>
              </a:rPr>
              <a:t> </a:t>
            </a:r>
            <a:r>
              <a:rPr lang="en-US" sz="1800" dirty="0">
                <a:solidFill>
                  <a:schemeClr val="tx1">
                    <a:lumMod val="50000"/>
                  </a:schemeClr>
                </a:solidFill>
              </a:rPr>
              <a:t>| Next Hop with UDR or Hub-Spoke</a:t>
            </a:r>
          </a:p>
          <a:p>
            <a:pPr marL="0" lvl="1"/>
            <a:r>
              <a:rPr lang="en-US" sz="1800" dirty="0">
                <a:solidFill>
                  <a:schemeClr val="tx1">
                    <a:lumMod val="50000"/>
                  </a:schemeClr>
                </a:solidFill>
                <a:hlinkClick r:id="rId6"/>
              </a:rPr>
              <a:t>See Constraints</a:t>
            </a:r>
            <a:r>
              <a:rPr lang="en-US" sz="1800" dirty="0">
                <a:solidFill>
                  <a:schemeClr val="tx1">
                    <a:lumMod val="50000"/>
                  </a:schemeClr>
                </a:solidFill>
              </a:rPr>
              <a:t>!!!</a:t>
            </a:r>
          </a:p>
        </p:txBody>
      </p:sp>
      <p:pic>
        <p:nvPicPr>
          <p:cNvPr id="2050" name="Picture 2">
            <a:extLst>
              <a:ext uri="{FF2B5EF4-FFF2-40B4-BE49-F238E27FC236}">
                <a16:creationId xmlns:a16="http://schemas.microsoft.com/office/drawing/2014/main" id="{AAEDCB80-994E-4126-BD56-F6B8FF83AD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4381" y="1213876"/>
            <a:ext cx="4474031" cy="46767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0AAE9A0-38DE-4FAA-94ED-89E41519D4FE}"/>
              </a:ext>
            </a:extLst>
          </p:cNvPr>
          <p:cNvPicPr>
            <a:picLocks noChangeAspect="1"/>
          </p:cNvPicPr>
          <p:nvPr/>
        </p:nvPicPr>
        <p:blipFill>
          <a:blip r:embed="rId8"/>
          <a:stretch>
            <a:fillRect/>
          </a:stretch>
        </p:blipFill>
        <p:spPr>
          <a:xfrm>
            <a:off x="114998" y="112886"/>
            <a:ext cx="656527" cy="331247"/>
          </a:xfrm>
          <a:prstGeom prst="rect">
            <a:avLst/>
          </a:prstGeom>
        </p:spPr>
      </p:pic>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Tree>
    <p:extLst>
      <p:ext uri="{BB962C8B-B14F-4D97-AF65-F5344CB8AC3E}">
        <p14:creationId xmlns:p14="http://schemas.microsoft.com/office/powerpoint/2010/main" val="240600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up)">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Load Balancing</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5650778"/>
          </a:xfrm>
        </p:spPr>
        <p:txBody>
          <a:bodyPr/>
          <a:lstStyle/>
          <a:p>
            <a:r>
              <a:rPr lang="en-US" sz="2800" dirty="0"/>
              <a:t>Basic</a:t>
            </a:r>
          </a:p>
          <a:p>
            <a:pPr marL="466298" indent="-466298">
              <a:buFont typeface="Arial" panose="020B0604020202020204" pitchFamily="34" charset="0"/>
              <a:buChar char="•"/>
            </a:pPr>
            <a:r>
              <a:rPr lang="en-US" sz="2000" dirty="0">
                <a:hlinkClick r:id="rId3"/>
              </a:rPr>
              <a:t>Visual Studio</a:t>
            </a:r>
            <a:endParaRPr lang="en-US" sz="2000" dirty="0"/>
          </a:p>
          <a:p>
            <a:pPr marL="466298" indent="-466298">
              <a:buFont typeface="Arial" panose="020B0604020202020204" pitchFamily="34" charset="0"/>
              <a:buChar char="•"/>
            </a:pPr>
            <a:r>
              <a:rPr lang="en-US" sz="2000" dirty="0">
                <a:hlinkClick r:id="rId4"/>
              </a:rPr>
              <a:t>Availability Zones</a:t>
            </a:r>
            <a:endParaRPr lang="en-US" sz="2000" dirty="0"/>
          </a:p>
          <a:p>
            <a:pPr marL="694898" lvl="1" indent="-466298">
              <a:buFont typeface="Arial" panose="020B0604020202020204" pitchFamily="34" charset="0"/>
              <a:buChar char="•"/>
            </a:pPr>
            <a:r>
              <a:rPr lang="en-US" sz="1600" dirty="0">
                <a:hlinkClick r:id="rId5"/>
              </a:rPr>
              <a:t>Placement Groups</a:t>
            </a:r>
            <a:endParaRPr lang="en-US" sz="2000" dirty="0"/>
          </a:p>
          <a:p>
            <a:r>
              <a:rPr lang="en-US" sz="2800" dirty="0"/>
              <a:t>Standard</a:t>
            </a:r>
          </a:p>
          <a:p>
            <a:pPr marL="349724" indent="-349724">
              <a:buFont typeface="Arial" panose="020B0604020202020204" pitchFamily="34" charset="0"/>
              <a:buChar char="•"/>
            </a:pPr>
            <a:r>
              <a:rPr lang="en-US" sz="2000" dirty="0">
                <a:hlinkClick r:id="rId6"/>
              </a:rPr>
              <a:t>Modify Scale Set</a:t>
            </a:r>
            <a:endParaRPr lang="en-US" sz="2000" dirty="0"/>
          </a:p>
          <a:p>
            <a:pPr marL="349724" indent="-349724">
              <a:buFont typeface="Arial" panose="020B0604020202020204" pitchFamily="34" charset="0"/>
              <a:buChar char="•"/>
            </a:pPr>
            <a:r>
              <a:rPr lang="en-US" sz="2000" dirty="0">
                <a:hlinkClick r:id="rId7"/>
              </a:rPr>
              <a:t>Know Restrictions</a:t>
            </a:r>
            <a:endParaRPr lang="en-US" sz="2000" dirty="0"/>
          </a:p>
          <a:p>
            <a:r>
              <a:rPr lang="en-US" sz="2800" dirty="0"/>
              <a:t>Steps</a:t>
            </a:r>
          </a:p>
          <a:p>
            <a:pPr marL="457200" indent="-457200">
              <a:buFont typeface="Arial" panose="020B0604020202020204" pitchFamily="34" charset="0"/>
              <a:buChar char="•"/>
            </a:pPr>
            <a:r>
              <a:rPr lang="en-US" sz="2000" dirty="0"/>
              <a:t>Create LB</a:t>
            </a:r>
          </a:p>
          <a:p>
            <a:pPr marL="457200" indent="-457200">
              <a:buFont typeface="Arial" panose="020B0604020202020204" pitchFamily="34" charset="0"/>
              <a:buChar char="•"/>
            </a:pPr>
            <a:r>
              <a:rPr lang="en-US" sz="2000" dirty="0"/>
              <a:t>Backend Pool</a:t>
            </a:r>
          </a:p>
          <a:p>
            <a:pPr marL="457200" indent="-457200">
              <a:buFont typeface="Arial" panose="020B0604020202020204" pitchFamily="34" charset="0"/>
              <a:buChar char="•"/>
            </a:pPr>
            <a:r>
              <a:rPr lang="en-US" sz="2000" dirty="0"/>
              <a:t>Health Probe</a:t>
            </a:r>
          </a:p>
          <a:p>
            <a:pPr marL="457200" indent="-457200">
              <a:buFont typeface="Arial" panose="020B0604020202020204" pitchFamily="34" charset="0"/>
              <a:buChar char="•"/>
            </a:pPr>
            <a:r>
              <a:rPr lang="en-US" sz="2000" dirty="0"/>
              <a:t>LB Rule</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sp>
        <p:nvSpPr>
          <p:cNvPr id="3" name="Rectangle 2">
            <a:extLst>
              <a:ext uri="{FF2B5EF4-FFF2-40B4-BE49-F238E27FC236}">
                <a16:creationId xmlns:a16="http://schemas.microsoft.com/office/drawing/2014/main" id="{85CABEE0-8004-4A9B-B33C-F13814CAD559}"/>
              </a:ext>
            </a:extLst>
          </p:cNvPr>
          <p:cNvSpPr/>
          <p:nvPr/>
        </p:nvSpPr>
        <p:spPr>
          <a:xfrm>
            <a:off x="7299063" y="569663"/>
            <a:ext cx="3123740" cy="461665"/>
          </a:xfrm>
          <a:prstGeom prst="rect">
            <a:avLst/>
          </a:prstGeom>
        </p:spPr>
        <p:txBody>
          <a:bodyPr wrap="none">
            <a:spAutoFit/>
          </a:bodyPr>
          <a:lstStyle/>
          <a:p>
            <a:r>
              <a:rPr lang="en-US" sz="2400" dirty="0"/>
              <a:t>aka.ms/LoadBalancing</a:t>
            </a:r>
          </a:p>
        </p:txBody>
      </p:sp>
      <p:pic>
        <p:nvPicPr>
          <p:cNvPr id="5" name="Picture 4" descr="A screenshot of a cell phone&#10;&#10;Description automatically generated">
            <a:extLst>
              <a:ext uri="{FF2B5EF4-FFF2-40B4-BE49-F238E27FC236}">
                <a16:creationId xmlns:a16="http://schemas.microsoft.com/office/drawing/2014/main" id="{9DF01CB8-2998-43E6-B380-725BF666084F}"/>
              </a:ext>
            </a:extLst>
          </p:cNvPr>
          <p:cNvPicPr>
            <a:picLocks noChangeAspect="1"/>
          </p:cNvPicPr>
          <p:nvPr/>
        </p:nvPicPr>
        <p:blipFill>
          <a:blip r:embed="rId8"/>
          <a:stretch>
            <a:fillRect/>
          </a:stretch>
        </p:blipFill>
        <p:spPr>
          <a:xfrm>
            <a:off x="6037955" y="1134690"/>
            <a:ext cx="4638753" cy="5413252"/>
          </a:xfrm>
          <a:prstGeom prst="rect">
            <a:avLst/>
          </a:prstGeom>
        </p:spPr>
      </p:pic>
    </p:spTree>
    <p:extLst>
      <p:ext uri="{BB962C8B-B14F-4D97-AF65-F5344CB8AC3E}">
        <p14:creationId xmlns:p14="http://schemas.microsoft.com/office/powerpoint/2010/main" val="403516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Name Resolution in VNets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8316098" cy="5244513"/>
          </a:xfrm>
        </p:spPr>
        <p:txBody>
          <a:bodyPr/>
          <a:lstStyle/>
          <a:p>
            <a:r>
              <a:rPr lang="en-US" sz="2800" dirty="0"/>
              <a:t>Azure Provided</a:t>
            </a:r>
          </a:p>
          <a:p>
            <a:pPr marL="466298" indent="-466298">
              <a:buFont typeface="Arial" panose="020B0604020202020204" pitchFamily="34" charset="0"/>
              <a:buChar char="•"/>
            </a:pPr>
            <a:r>
              <a:rPr lang="en-US" sz="2000" dirty="0"/>
              <a:t>HA, resolve names between VMs in VNets</a:t>
            </a:r>
          </a:p>
          <a:p>
            <a:pPr marL="466298" indent="-466298">
              <a:buFont typeface="Arial" panose="020B0604020202020204" pitchFamily="34" charset="0"/>
              <a:buChar char="•"/>
            </a:pPr>
            <a:r>
              <a:rPr lang="en-US" sz="2000" dirty="0"/>
              <a:t>Cannot modify DNS Suffix, but can name hostname</a:t>
            </a:r>
          </a:p>
          <a:p>
            <a:pPr marL="466298" indent="-466298">
              <a:buFont typeface="Arial" panose="020B0604020202020204" pitchFamily="34" charset="0"/>
              <a:buChar char="•"/>
            </a:pPr>
            <a:r>
              <a:rPr lang="en-US" sz="2000" dirty="0"/>
              <a:t>Azure DNS IP is </a:t>
            </a:r>
            <a:r>
              <a:rPr lang="en-US" sz="2000" b="1" dirty="0">
                <a:solidFill>
                  <a:srgbClr val="7030A0"/>
                </a:solidFill>
              </a:rPr>
              <a:t>168.63.129.16</a:t>
            </a:r>
            <a:r>
              <a:rPr lang="en-US" sz="2000" dirty="0"/>
              <a:t> – static, will not change</a:t>
            </a:r>
          </a:p>
          <a:p>
            <a:pPr marL="466298" indent="-466298">
              <a:buFont typeface="Arial" panose="020B0604020202020204" pitchFamily="34" charset="0"/>
              <a:buChar char="•"/>
            </a:pPr>
            <a:r>
              <a:rPr lang="en-US" sz="2000" dirty="0"/>
              <a:t>No WINS or NetBIOS</a:t>
            </a:r>
          </a:p>
          <a:p>
            <a:endParaRPr lang="en-US" sz="2000" dirty="0"/>
          </a:p>
          <a:p>
            <a:r>
              <a:rPr lang="en-US" sz="2800" dirty="0"/>
              <a:t>Use your own DNS</a:t>
            </a:r>
          </a:p>
          <a:p>
            <a:pPr marL="349724" indent="-349724">
              <a:buFont typeface="Arial" panose="020B0604020202020204" pitchFamily="34" charset="0"/>
              <a:buChar char="•"/>
            </a:pPr>
            <a:r>
              <a:rPr lang="en-US" sz="2000" dirty="0"/>
              <a:t>Use Windows Server Active Directory Domains</a:t>
            </a:r>
          </a:p>
          <a:p>
            <a:pPr marL="349724" indent="-349724">
              <a:buFont typeface="Arial" panose="020B0604020202020204" pitchFamily="34" charset="0"/>
              <a:buChar char="•"/>
            </a:pPr>
            <a:r>
              <a:rPr lang="en-US" sz="2000" dirty="0"/>
              <a:t>Resolve DNS Names between virtual networks</a:t>
            </a:r>
          </a:p>
          <a:p>
            <a:pPr marL="349724" indent="-349724">
              <a:buFont typeface="Arial" panose="020B0604020202020204" pitchFamily="34" charset="0"/>
              <a:buChar char="•"/>
            </a:pPr>
            <a:r>
              <a:rPr lang="en-US" sz="2000" dirty="0"/>
              <a:t>Can forward DNS queries to the </a:t>
            </a:r>
            <a:r>
              <a:rPr lang="en-US" sz="2000" dirty="0">
                <a:solidFill>
                  <a:srgbClr val="7030A0"/>
                </a:solidFill>
              </a:rPr>
              <a:t>recursive resolvers </a:t>
            </a:r>
            <a:r>
              <a:rPr lang="en-US" sz="2000" dirty="0"/>
              <a:t>in Azure</a:t>
            </a:r>
          </a:p>
          <a:p>
            <a:pPr marL="349724" indent="-349724">
              <a:buFont typeface="Arial" panose="020B0604020202020204" pitchFamily="34" charset="0"/>
              <a:buChar char="•"/>
            </a:pPr>
            <a:r>
              <a:rPr lang="en-US" sz="2000" dirty="0"/>
              <a:t>Disable IPv6 for best performance with Azure VMs as DNS servers</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sp>
        <p:nvSpPr>
          <p:cNvPr id="3" name="Oval 2">
            <a:extLst>
              <a:ext uri="{FF2B5EF4-FFF2-40B4-BE49-F238E27FC236}">
                <a16:creationId xmlns:a16="http://schemas.microsoft.com/office/drawing/2014/main" id="{20E0FA56-C618-4E4C-BA00-B356FFF82FBC}"/>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Tree>
    <p:extLst>
      <p:ext uri="{BB962C8B-B14F-4D97-AF65-F5344CB8AC3E}">
        <p14:creationId xmlns:p14="http://schemas.microsoft.com/office/powerpoint/2010/main" val="8808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DNS Records and Record Sets</a:t>
            </a:r>
            <a:br>
              <a:rPr lang="en-US" sz="4000" dirty="0"/>
            </a:br>
            <a:br>
              <a:rPr lang="en-US" sz="4000" dirty="0"/>
            </a:br>
            <a:endParaRPr lang="en-US" sz="4000" dirty="0"/>
          </a:p>
        </p:txBody>
      </p:sp>
      <p:sp>
        <p:nvSpPr>
          <p:cNvPr id="4" name="Rectangle 3">
            <a:extLst>
              <a:ext uri="{FF2B5EF4-FFF2-40B4-BE49-F238E27FC236}">
                <a16:creationId xmlns:a16="http://schemas.microsoft.com/office/drawing/2014/main" id="{DB2AC3A6-201A-4026-A7C6-9D5E78DA7FA6}"/>
              </a:ext>
            </a:extLst>
          </p:cNvPr>
          <p:cNvSpPr/>
          <p:nvPr/>
        </p:nvSpPr>
        <p:spPr>
          <a:xfrm>
            <a:off x="8203736" y="6528223"/>
            <a:ext cx="1922706" cy="374846"/>
          </a:xfrm>
          <a:prstGeom prst="rect">
            <a:avLst/>
          </a:prstGeom>
        </p:spPr>
        <p:txBody>
          <a:bodyPr wrap="none">
            <a:spAutoFit/>
          </a:bodyPr>
          <a:lstStyle/>
          <a:p>
            <a:r>
              <a:rPr lang="en-US" sz="1836" dirty="0">
                <a:hlinkClick r:id="rId3"/>
              </a:rPr>
              <a:t>Reference article</a:t>
            </a:r>
            <a:endParaRPr lang="en-US" sz="1836" dirty="0"/>
          </a:p>
        </p:txBody>
      </p:sp>
      <p:sp>
        <p:nvSpPr>
          <p:cNvPr id="6" name="Text Placeholder 5"/>
          <p:cNvSpPr>
            <a:spLocks noGrp="1"/>
          </p:cNvSpPr>
          <p:nvPr>
            <p:ph type="body" sz="quarter" idx="10"/>
          </p:nvPr>
        </p:nvSpPr>
        <p:spPr>
          <a:xfrm>
            <a:off x="599303" y="1588661"/>
            <a:ext cx="10360797" cy="5955476"/>
          </a:xfrm>
        </p:spPr>
        <p:txBody>
          <a:bodyPr/>
          <a:lstStyle/>
          <a:p>
            <a:pPr marL="0" lvl="1"/>
            <a:r>
              <a:rPr lang="en-US" dirty="0">
                <a:solidFill>
                  <a:schemeClr val="tx1">
                    <a:lumMod val="50000"/>
                  </a:schemeClr>
                </a:solidFill>
              </a:rPr>
              <a:t>Record Names</a:t>
            </a:r>
          </a:p>
          <a:p>
            <a:pPr marL="685800" lvl="2" indent="-457200">
              <a:buFont typeface="Arial" panose="020B0604020202020204" pitchFamily="34" charset="0"/>
              <a:buChar char="•"/>
            </a:pPr>
            <a:r>
              <a:rPr lang="en-US" dirty="0">
                <a:solidFill>
                  <a:schemeClr val="tx1">
                    <a:lumMod val="50000"/>
                  </a:schemeClr>
                </a:solidFill>
              </a:rPr>
              <a:t>Uses relative names NOT fqdn</a:t>
            </a:r>
          </a:p>
          <a:p>
            <a:pPr marL="685800" lvl="2" indent="-457200">
              <a:buFont typeface="Arial" panose="020B0604020202020204" pitchFamily="34" charset="0"/>
              <a:buChar char="•"/>
            </a:pPr>
            <a:r>
              <a:rPr lang="en-US" dirty="0">
                <a:solidFill>
                  <a:schemeClr val="tx1">
                    <a:lumMod val="50000"/>
                  </a:schemeClr>
                </a:solidFill>
              </a:rPr>
              <a:t>@ represents Apex (root) records</a:t>
            </a:r>
          </a:p>
          <a:p>
            <a:pPr marL="685800" lvl="2" indent="-457200">
              <a:buFont typeface="Arial" panose="020B0604020202020204" pitchFamily="34" charset="0"/>
              <a:buChar char="•"/>
            </a:pPr>
            <a:endParaRPr lang="en-US" dirty="0">
              <a:solidFill>
                <a:schemeClr val="tx1">
                  <a:lumMod val="50000"/>
                </a:schemeClr>
              </a:solidFill>
            </a:endParaRPr>
          </a:p>
          <a:p>
            <a:pPr marL="0" lvl="1"/>
            <a:r>
              <a:rPr lang="en-US" dirty="0">
                <a:solidFill>
                  <a:schemeClr val="tx1">
                    <a:lumMod val="50000"/>
                  </a:schemeClr>
                </a:solidFill>
              </a:rPr>
              <a:t>Record Types</a:t>
            </a:r>
          </a:p>
          <a:p>
            <a:pPr marL="685800" lvl="2" indent="-457200">
              <a:buFont typeface="Arial" panose="020B0604020202020204" pitchFamily="34" charset="0"/>
              <a:buChar char="•"/>
            </a:pPr>
            <a:r>
              <a:rPr lang="en-US" dirty="0">
                <a:solidFill>
                  <a:schemeClr val="tx1">
                    <a:lumMod val="50000"/>
                  </a:schemeClr>
                </a:solidFill>
              </a:rPr>
              <a:t>Name and Type</a:t>
            </a:r>
          </a:p>
          <a:p>
            <a:pPr marL="685800" lvl="2" indent="-457200">
              <a:buFont typeface="Arial" panose="020B0604020202020204" pitchFamily="34" charset="0"/>
              <a:buChar char="•"/>
            </a:pPr>
            <a:r>
              <a:rPr lang="en-US" dirty="0"/>
              <a:t>A, AAAA, CAA, CNAME, MX, NS, PTR, SOA, SRV, and TXT</a:t>
            </a:r>
            <a:endParaRPr lang="en-US" dirty="0">
              <a:solidFill>
                <a:schemeClr val="tx1">
                  <a:lumMod val="50000"/>
                </a:schemeClr>
              </a:solidFill>
            </a:endParaRPr>
          </a:p>
          <a:p>
            <a:pPr marL="0" lvl="1"/>
            <a:r>
              <a:rPr lang="en-US" dirty="0">
                <a:solidFill>
                  <a:schemeClr val="tx1">
                    <a:lumMod val="50000"/>
                  </a:schemeClr>
                </a:solidFill>
              </a:rPr>
              <a:t>Record Sets</a:t>
            </a:r>
          </a:p>
          <a:p>
            <a:pPr marL="685800" lvl="2" indent="-457200">
              <a:buFont typeface="Arial" panose="020B0604020202020204" pitchFamily="34" charset="0"/>
              <a:buChar char="•"/>
            </a:pPr>
            <a:r>
              <a:rPr lang="en-US" dirty="0">
                <a:solidFill>
                  <a:schemeClr val="tx1">
                    <a:lumMod val="50000"/>
                  </a:schemeClr>
                </a:solidFill>
              </a:rPr>
              <a:t>Azure DNS manages all DNS records using record sets</a:t>
            </a:r>
          </a:p>
          <a:p>
            <a:pPr marL="685800" lvl="2" indent="-457200">
              <a:buFont typeface="Arial" panose="020B0604020202020204" pitchFamily="34" charset="0"/>
              <a:buChar char="•"/>
            </a:pPr>
            <a:r>
              <a:rPr lang="en-US" dirty="0">
                <a:solidFill>
                  <a:schemeClr val="tx1">
                    <a:lumMod val="50000"/>
                  </a:schemeClr>
                </a:solidFill>
              </a:rPr>
              <a:t>When more than one than one record with same ‘Name’ and Type’</a:t>
            </a:r>
          </a:p>
          <a:p>
            <a:pPr marL="685800" lvl="2" indent="-457200">
              <a:buFont typeface="Arial" panose="020B0604020202020204" pitchFamily="34" charset="0"/>
              <a:buChar char="•"/>
            </a:pPr>
            <a:r>
              <a:rPr lang="en-US" dirty="0">
                <a:solidFill>
                  <a:schemeClr val="tx1">
                    <a:lumMod val="50000"/>
                  </a:schemeClr>
                </a:solidFill>
              </a:rPr>
              <a:t>Most record sets contain a single record</a:t>
            </a:r>
          </a:p>
          <a:p>
            <a:pPr marL="685800" lvl="2" indent="-457200">
              <a:buFont typeface="Arial" panose="020B0604020202020204" pitchFamily="34" charset="0"/>
              <a:buChar char="•"/>
            </a:pPr>
            <a:endParaRPr lang="en-US" dirty="0">
              <a:solidFill>
                <a:schemeClr val="tx1">
                  <a:lumMod val="50000"/>
                </a:schemeClr>
              </a:solidFill>
            </a:endParaRPr>
          </a:p>
          <a:p>
            <a:pPr marL="0" lvl="1"/>
            <a:endParaRPr lang="en-US" dirty="0">
              <a:solidFill>
                <a:schemeClr val="tx1">
                  <a:lumMod val="50000"/>
                </a:schemeClr>
              </a:solidFill>
            </a:endParaRPr>
          </a:p>
          <a:p>
            <a:endParaRPr lang="en-US" sz="1800" dirty="0">
              <a:solidFill>
                <a:schemeClr val="tx1">
                  <a:lumMod val="50000"/>
                </a:schemeClr>
              </a:solidFill>
            </a:endParaRPr>
          </a:p>
        </p:txBody>
      </p:sp>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pic>
        <p:nvPicPr>
          <p:cNvPr id="5" name="Picture 4">
            <a:extLst>
              <a:ext uri="{FF2B5EF4-FFF2-40B4-BE49-F238E27FC236}">
                <a16:creationId xmlns:a16="http://schemas.microsoft.com/office/drawing/2014/main" id="{F5ADA10D-EFCD-4D68-921C-6A37F1FECEC2}"/>
              </a:ext>
            </a:extLst>
          </p:cNvPr>
          <p:cNvPicPr>
            <a:picLocks noChangeAspect="1"/>
          </p:cNvPicPr>
          <p:nvPr/>
        </p:nvPicPr>
        <p:blipFill>
          <a:blip r:embed="rId4"/>
          <a:stretch>
            <a:fillRect/>
          </a:stretch>
        </p:blipFill>
        <p:spPr>
          <a:xfrm>
            <a:off x="3864156" y="3215476"/>
            <a:ext cx="8117830" cy="563571"/>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D4002D29-FDBB-4BF7-B81E-374454EEB937}"/>
              </a:ext>
            </a:extLst>
          </p:cNvPr>
          <p:cNvCxnSpPr/>
          <p:nvPr/>
        </p:nvCxnSpPr>
        <p:spPr>
          <a:xfrm flipV="1">
            <a:off x="5575300" y="4038600"/>
            <a:ext cx="204401" cy="14478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98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wipe(left)">
                                      <p:cBhvr>
                                        <p:cTn id="7" dur="500"/>
                                        <p:tgtEl>
                                          <p:spTgt spid="6">
                                            <p:txEl>
                                              <p:pRg st="9" end="9"/>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animEffect transition="in" filter="wipe(left)">
                                      <p:cBhvr>
                                        <p:cTn id="11" dur="500"/>
                                        <p:tgtEl>
                                          <p:spTgt spid="6">
                                            <p:txEl>
                                              <p:pRg st="10" end="1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DNS Records | Custom Domain | Web App</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2739211"/>
          </a:xfrm>
        </p:spPr>
        <p:txBody>
          <a:bodyPr/>
          <a:lstStyle/>
          <a:p>
            <a:r>
              <a:rPr lang="en-US" sz="2800" dirty="0"/>
              <a:t>3 Records required</a:t>
            </a:r>
          </a:p>
          <a:p>
            <a:pPr marL="466298" indent="-466298">
              <a:buFont typeface="Arial" panose="020B0604020202020204" pitchFamily="34" charset="0"/>
              <a:buChar char="•"/>
            </a:pPr>
            <a:r>
              <a:rPr lang="en-US" sz="2000" dirty="0"/>
              <a:t>A -&gt; contoso.com</a:t>
            </a:r>
          </a:p>
          <a:p>
            <a:pPr marL="466298" indent="-466298">
              <a:buFont typeface="Arial" panose="020B0604020202020204" pitchFamily="34" charset="0"/>
              <a:buChar char="•"/>
            </a:pPr>
            <a:r>
              <a:rPr lang="en-US" sz="2000" dirty="0"/>
              <a:t>TXT for verification</a:t>
            </a:r>
          </a:p>
          <a:p>
            <a:pPr marL="466298" indent="-466298">
              <a:buFont typeface="Arial" panose="020B0604020202020204" pitchFamily="34" charset="0"/>
              <a:buChar char="•"/>
            </a:pPr>
            <a:r>
              <a:rPr lang="en-US" sz="2000" dirty="0"/>
              <a:t>WWW to point to A</a:t>
            </a:r>
          </a:p>
          <a:p>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sp>
        <p:nvSpPr>
          <p:cNvPr id="5" name="Rectangle 4">
            <a:extLst>
              <a:ext uri="{FF2B5EF4-FFF2-40B4-BE49-F238E27FC236}">
                <a16:creationId xmlns:a16="http://schemas.microsoft.com/office/drawing/2014/main" id="{27B7391C-513B-4720-90D5-433483243C1D}"/>
              </a:ext>
            </a:extLst>
          </p:cNvPr>
          <p:cNvSpPr/>
          <p:nvPr/>
        </p:nvSpPr>
        <p:spPr>
          <a:xfrm>
            <a:off x="297044" y="3497262"/>
            <a:ext cx="10466751" cy="923330"/>
          </a:xfrm>
          <a:prstGeom prst="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New-</a:t>
            </a:r>
            <a:r>
              <a:rPr lang="en-US" dirty="0" err="1"/>
              <a:t>AzDnsRecordSet</a:t>
            </a:r>
            <a:r>
              <a:rPr lang="en-US" dirty="0"/>
              <a:t> -Name "@" -</a:t>
            </a:r>
            <a:r>
              <a:rPr lang="en-US" dirty="0" err="1"/>
              <a:t>RecordType</a:t>
            </a:r>
            <a:r>
              <a:rPr lang="en-US" dirty="0"/>
              <a:t> "A" -ZoneName "contoso.com" ` -</a:t>
            </a:r>
            <a:r>
              <a:rPr lang="en-US" dirty="0" err="1"/>
              <a:t>ResourceGroupName</a:t>
            </a:r>
            <a:r>
              <a:rPr lang="en-US" dirty="0"/>
              <a:t> "</a:t>
            </a:r>
            <a:r>
              <a:rPr lang="en-US" dirty="0" err="1"/>
              <a:t>MyAzureResourceGroup</a:t>
            </a:r>
            <a:r>
              <a:rPr lang="en-US" dirty="0"/>
              <a:t>" -</a:t>
            </a:r>
            <a:r>
              <a:rPr lang="en-US" dirty="0" err="1"/>
              <a:t>Ttl</a:t>
            </a:r>
            <a:r>
              <a:rPr lang="en-US" dirty="0"/>
              <a:t> 600 ` -</a:t>
            </a:r>
            <a:r>
              <a:rPr lang="en-US" dirty="0" err="1"/>
              <a:t>DnsRecords</a:t>
            </a:r>
            <a:r>
              <a:rPr lang="en-US" dirty="0"/>
              <a:t> (New-</a:t>
            </a:r>
            <a:r>
              <a:rPr lang="en-US" dirty="0" err="1"/>
              <a:t>AzDnsRecordConfig</a:t>
            </a:r>
            <a:r>
              <a:rPr lang="en-US" dirty="0"/>
              <a:t> -IPv4Address "&lt;your web app IP address&gt;")</a:t>
            </a:r>
          </a:p>
        </p:txBody>
      </p:sp>
      <p:sp>
        <p:nvSpPr>
          <p:cNvPr id="7" name="Rectangle 6">
            <a:extLst>
              <a:ext uri="{FF2B5EF4-FFF2-40B4-BE49-F238E27FC236}">
                <a16:creationId xmlns:a16="http://schemas.microsoft.com/office/drawing/2014/main" id="{82B18A62-BE6D-4BA6-9860-2526A2A496FD}"/>
              </a:ext>
            </a:extLst>
          </p:cNvPr>
          <p:cNvSpPr/>
          <p:nvPr/>
        </p:nvSpPr>
        <p:spPr>
          <a:xfrm>
            <a:off x="889227" y="4627268"/>
            <a:ext cx="10397082" cy="92333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New-</a:t>
            </a:r>
            <a:r>
              <a:rPr lang="en-US" dirty="0" err="1"/>
              <a:t>AzDnsRecordSet</a:t>
            </a:r>
            <a:r>
              <a:rPr lang="en-US" dirty="0"/>
              <a:t> -ZoneName contoso.com -</a:t>
            </a:r>
            <a:r>
              <a:rPr lang="en-US" dirty="0" err="1"/>
              <a:t>ResourceGroupName</a:t>
            </a:r>
            <a:r>
              <a:rPr lang="en-US" dirty="0"/>
              <a:t> </a:t>
            </a:r>
            <a:r>
              <a:rPr lang="en-US" dirty="0" err="1"/>
              <a:t>MyAzureResourceGroup</a:t>
            </a:r>
            <a:r>
              <a:rPr lang="en-US" dirty="0"/>
              <a:t> ` -Name "@" -</a:t>
            </a:r>
            <a:r>
              <a:rPr lang="en-US" dirty="0" err="1"/>
              <a:t>RecordType</a:t>
            </a:r>
            <a:r>
              <a:rPr lang="en-US" dirty="0"/>
              <a:t> "txt" -</a:t>
            </a:r>
            <a:r>
              <a:rPr lang="en-US" dirty="0" err="1"/>
              <a:t>Ttl</a:t>
            </a:r>
            <a:r>
              <a:rPr lang="en-US" dirty="0"/>
              <a:t> 600 ` -</a:t>
            </a:r>
            <a:r>
              <a:rPr lang="en-US" dirty="0" err="1"/>
              <a:t>DnsRecords</a:t>
            </a:r>
            <a:r>
              <a:rPr lang="en-US" dirty="0"/>
              <a:t> (New-</a:t>
            </a:r>
            <a:r>
              <a:rPr lang="en-US" dirty="0" err="1"/>
              <a:t>AzDnsRecordConfig</a:t>
            </a:r>
            <a:r>
              <a:rPr lang="en-US" dirty="0"/>
              <a:t> -Value  "contoso.azurewebsites.net")</a:t>
            </a:r>
          </a:p>
        </p:txBody>
      </p:sp>
      <p:sp>
        <p:nvSpPr>
          <p:cNvPr id="8" name="Rectangle 7">
            <a:extLst>
              <a:ext uri="{FF2B5EF4-FFF2-40B4-BE49-F238E27FC236}">
                <a16:creationId xmlns:a16="http://schemas.microsoft.com/office/drawing/2014/main" id="{8D407B44-396E-4A1A-8FD5-8856D7E294A0}"/>
              </a:ext>
            </a:extLst>
          </p:cNvPr>
          <p:cNvSpPr/>
          <p:nvPr/>
        </p:nvSpPr>
        <p:spPr>
          <a:xfrm>
            <a:off x="1289821" y="5846690"/>
            <a:ext cx="10466751" cy="923330"/>
          </a:xfrm>
          <a:prstGeom prst="rect">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New-</a:t>
            </a:r>
            <a:r>
              <a:rPr lang="en-US" dirty="0" err="1"/>
              <a:t>AzDnsRecordSet</a:t>
            </a:r>
            <a:r>
              <a:rPr lang="en-US" dirty="0"/>
              <a:t> -ZoneName contoso.com -</a:t>
            </a:r>
            <a:r>
              <a:rPr lang="en-US" dirty="0" err="1"/>
              <a:t>ResourceGroupName</a:t>
            </a:r>
            <a:r>
              <a:rPr lang="en-US" dirty="0"/>
              <a:t> "</a:t>
            </a:r>
            <a:r>
              <a:rPr lang="en-US" dirty="0" err="1"/>
              <a:t>MyAzureResourceGroup</a:t>
            </a:r>
            <a:r>
              <a:rPr lang="en-US" dirty="0"/>
              <a:t>" ` -Name "www" -</a:t>
            </a:r>
            <a:r>
              <a:rPr lang="en-US" dirty="0" err="1"/>
              <a:t>RecordType</a:t>
            </a:r>
            <a:r>
              <a:rPr lang="en-US" dirty="0"/>
              <a:t> "CNAME" -</a:t>
            </a:r>
            <a:r>
              <a:rPr lang="en-US" dirty="0" err="1"/>
              <a:t>Ttl</a:t>
            </a:r>
            <a:r>
              <a:rPr lang="en-US" dirty="0"/>
              <a:t> 600 ` -</a:t>
            </a:r>
            <a:r>
              <a:rPr lang="en-US" dirty="0" err="1"/>
              <a:t>DnsRecords</a:t>
            </a:r>
            <a:r>
              <a:rPr lang="en-US" dirty="0"/>
              <a:t> (New-</a:t>
            </a:r>
            <a:r>
              <a:rPr lang="en-US" dirty="0" err="1"/>
              <a:t>AzDnsRecordConfig</a:t>
            </a:r>
            <a:r>
              <a:rPr lang="en-US" dirty="0"/>
              <a:t> -</a:t>
            </a:r>
            <a:r>
              <a:rPr lang="en-US" dirty="0" err="1"/>
              <a:t>cname</a:t>
            </a:r>
            <a:r>
              <a:rPr lang="en-US" dirty="0"/>
              <a:t> "contoso.azurewebsites.net")</a:t>
            </a:r>
          </a:p>
        </p:txBody>
      </p:sp>
    </p:spTree>
    <p:extLst>
      <p:ext uri="{BB962C8B-B14F-4D97-AF65-F5344CB8AC3E}">
        <p14:creationId xmlns:p14="http://schemas.microsoft.com/office/powerpoint/2010/main" val="200163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down)">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Cost Management</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4683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Scopes</a:t>
            </a:r>
          </a:p>
          <a:p>
            <a:pPr marL="514350" indent="-514350">
              <a:buFont typeface="+mj-lt"/>
              <a:buAutoNum type="arabicPeriod"/>
            </a:pPr>
            <a:r>
              <a:rPr lang="en-US" sz="2800" dirty="0"/>
              <a:t>Group &amp; </a:t>
            </a:r>
            <a:r>
              <a:rPr lang="en-US" sz="2800" dirty="0">
                <a:hlinkClick r:id="rId3"/>
              </a:rPr>
              <a:t>Filter</a:t>
            </a:r>
            <a:r>
              <a:rPr lang="en-US" sz="2800" dirty="0"/>
              <a:t> properties</a:t>
            </a:r>
          </a:p>
          <a:p>
            <a:pPr marL="514350" indent="-514350">
              <a:buFont typeface="+mj-lt"/>
              <a:buAutoNum type="arabicPeriod"/>
            </a:pPr>
            <a:r>
              <a:rPr lang="en-US" sz="2800" dirty="0"/>
              <a:t>Tag </a:t>
            </a:r>
            <a:r>
              <a:rPr lang="en-US" sz="2800" dirty="0" err="1"/>
              <a:t>em</a:t>
            </a:r>
            <a:endParaRPr lang="en-US" sz="2800" dirty="0"/>
          </a:p>
          <a:p>
            <a:pPr marL="514350" indent="-514350">
              <a:buFont typeface="+mj-lt"/>
              <a:buAutoNum type="arabicPeriod"/>
            </a:pPr>
            <a:r>
              <a:rPr lang="en-US" sz="2800" dirty="0"/>
              <a:t>Use Cost Analysis</a:t>
            </a:r>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hlinkClick r:id="rId4" tooltip="Azure Cost Management Videos on YouTube"/>
            <a:extLst>
              <a:ext uri="{FF2B5EF4-FFF2-40B4-BE49-F238E27FC236}">
                <a16:creationId xmlns:a16="http://schemas.microsoft.com/office/drawing/2014/main" id="{A3BB981A-F3E8-45A5-BB0F-BACA5BA6AEF7}"/>
              </a:ext>
            </a:extLst>
          </p:cNvPr>
          <p:cNvPicPr>
            <a:picLocks noChangeAspect="1"/>
          </p:cNvPicPr>
          <p:nvPr/>
        </p:nvPicPr>
        <p:blipFill>
          <a:blip r:embed="rId5"/>
          <a:stretch>
            <a:fillRect/>
          </a:stretch>
        </p:blipFill>
        <p:spPr>
          <a:xfrm>
            <a:off x="10731915" y="6394593"/>
            <a:ext cx="1358160" cy="444489"/>
          </a:xfrm>
          <a:prstGeom prst="rect">
            <a:avLst/>
          </a:prstGeom>
        </p:spPr>
      </p:pic>
      <p:pic>
        <p:nvPicPr>
          <p:cNvPr id="7" name="Picture 6">
            <a:extLst>
              <a:ext uri="{FF2B5EF4-FFF2-40B4-BE49-F238E27FC236}">
                <a16:creationId xmlns:a16="http://schemas.microsoft.com/office/drawing/2014/main" id="{CA82F103-77BE-4EC4-B6AB-E26C2B6BBB81}"/>
              </a:ext>
            </a:extLst>
          </p:cNvPr>
          <p:cNvPicPr>
            <a:picLocks noChangeAspect="1"/>
          </p:cNvPicPr>
          <p:nvPr/>
        </p:nvPicPr>
        <p:blipFill>
          <a:blip r:embed="rId6"/>
          <a:stretch>
            <a:fillRect/>
          </a:stretch>
        </p:blipFill>
        <p:spPr>
          <a:xfrm>
            <a:off x="5999085" y="1656446"/>
            <a:ext cx="5550185" cy="3194214"/>
          </a:xfrm>
          <a:prstGeom prst="rect">
            <a:avLst/>
          </a:prstGeom>
        </p:spPr>
      </p:pic>
    </p:spTree>
    <p:extLst>
      <p:ext uri="{BB962C8B-B14F-4D97-AF65-F5344CB8AC3E}">
        <p14:creationId xmlns:p14="http://schemas.microsoft.com/office/powerpoint/2010/main" val="245066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Delegation of DNS zones with Azure DNS</a:t>
            </a:r>
          </a:p>
        </p:txBody>
      </p:sp>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
        <p:nvSpPr>
          <p:cNvPr id="2" name="Rectangle 1">
            <a:extLst>
              <a:ext uri="{FF2B5EF4-FFF2-40B4-BE49-F238E27FC236}">
                <a16:creationId xmlns:a16="http://schemas.microsoft.com/office/drawing/2014/main" id="{93AFD0C8-C96A-41B6-A893-EF8498358AED}"/>
              </a:ext>
            </a:extLst>
          </p:cNvPr>
          <p:cNvSpPr/>
          <p:nvPr/>
        </p:nvSpPr>
        <p:spPr>
          <a:xfrm>
            <a:off x="811212" y="6552298"/>
            <a:ext cx="7177087" cy="369332"/>
          </a:xfrm>
          <a:prstGeom prst="rect">
            <a:avLst/>
          </a:prstGeom>
        </p:spPr>
        <p:txBody>
          <a:bodyPr wrap="square">
            <a:spAutoFit/>
          </a:bodyPr>
          <a:lstStyle/>
          <a:p>
            <a:r>
              <a:rPr lang="en-US" dirty="0">
                <a:hlinkClick r:id="rId3"/>
              </a:rPr>
              <a:t>https://docs.microsoft.com/en-us/azure/dns/dns-domain-delegation</a:t>
            </a:r>
            <a:r>
              <a:rPr lang="en-US" dirty="0"/>
              <a:t> </a:t>
            </a:r>
          </a:p>
        </p:txBody>
      </p:sp>
      <p:pic>
        <p:nvPicPr>
          <p:cNvPr id="11" name="Picture 10">
            <a:extLst>
              <a:ext uri="{FF2B5EF4-FFF2-40B4-BE49-F238E27FC236}">
                <a16:creationId xmlns:a16="http://schemas.microsoft.com/office/drawing/2014/main" id="{8137D1EF-6D5C-42B4-8D30-4501541D2850}"/>
              </a:ext>
            </a:extLst>
          </p:cNvPr>
          <p:cNvPicPr>
            <a:picLocks noChangeAspect="1"/>
          </p:cNvPicPr>
          <p:nvPr/>
        </p:nvPicPr>
        <p:blipFill>
          <a:blip r:embed="rId4"/>
          <a:stretch>
            <a:fillRect/>
          </a:stretch>
        </p:blipFill>
        <p:spPr>
          <a:xfrm>
            <a:off x="994378" y="1188279"/>
            <a:ext cx="8467122" cy="5262346"/>
          </a:xfrm>
          <a:prstGeom prst="rect">
            <a:avLst/>
          </a:prstGeom>
        </p:spPr>
      </p:pic>
    </p:spTree>
    <p:extLst>
      <p:ext uri="{BB962C8B-B14F-4D97-AF65-F5344CB8AC3E}">
        <p14:creationId xmlns:p14="http://schemas.microsoft.com/office/powerpoint/2010/main" val="124633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735575"/>
          </a:xfrm>
        </p:spPr>
        <p:txBody>
          <a:bodyPr/>
          <a:lstStyle/>
          <a:p>
            <a:r>
              <a:rPr lang="en-US" sz="4000" dirty="0"/>
              <a:t>Azure Private DNS </a:t>
            </a:r>
            <a:br>
              <a:rPr lang="en-US" sz="4000" dirty="0"/>
            </a:br>
            <a:br>
              <a:rPr lang="en-US" sz="4000" dirty="0"/>
            </a:br>
            <a:endParaRPr lang="en-US" sz="4000" dirty="0"/>
          </a:p>
        </p:txBody>
      </p:sp>
      <p:sp>
        <p:nvSpPr>
          <p:cNvPr id="6" name="Text Placeholder 5"/>
          <p:cNvSpPr>
            <a:spLocks noGrp="1"/>
          </p:cNvSpPr>
          <p:nvPr>
            <p:ph type="body" sz="quarter" idx="10"/>
          </p:nvPr>
        </p:nvSpPr>
        <p:spPr>
          <a:xfrm>
            <a:off x="599302" y="1295593"/>
            <a:ext cx="11237870" cy="4838248"/>
          </a:xfrm>
        </p:spPr>
        <p:txBody>
          <a:bodyPr/>
          <a:lstStyle/>
          <a:p>
            <a:endParaRPr lang="en-US" dirty="0"/>
          </a:p>
          <a:p>
            <a:r>
              <a:rPr lang="en-US" dirty="0"/>
              <a:t>No need for custom DNS solutions</a:t>
            </a:r>
          </a:p>
          <a:p>
            <a:r>
              <a:rPr lang="en-US" dirty="0"/>
              <a:t>Hostname resolution between virtual networks</a:t>
            </a:r>
          </a:p>
          <a:p>
            <a:r>
              <a:rPr lang="en-US" dirty="0"/>
              <a:t>Split-horizon DNS support</a:t>
            </a:r>
          </a:p>
          <a:p>
            <a:r>
              <a:rPr lang="en-US" dirty="0"/>
              <a:t>Within, Between VNets</a:t>
            </a:r>
          </a:p>
          <a:p>
            <a:r>
              <a:rPr lang="en-US" dirty="0"/>
              <a:t>Reverse DNS lookup is supported within the virtual-network scope</a:t>
            </a:r>
          </a:p>
          <a:p>
            <a:r>
              <a:rPr lang="en-US" dirty="0"/>
              <a:t>Can use CLI to </a:t>
            </a:r>
            <a:r>
              <a:rPr lang="en-US" dirty="0">
                <a:hlinkClick r:id="rId3"/>
              </a:rPr>
              <a:t>import</a:t>
            </a:r>
            <a:r>
              <a:rPr lang="en-US" dirty="0"/>
              <a:t> from provider, Win DNS or BIND</a:t>
            </a:r>
          </a:p>
        </p:txBody>
      </p:sp>
      <p:sp>
        <p:nvSpPr>
          <p:cNvPr id="2" name="Rectangle 1">
            <a:extLst>
              <a:ext uri="{FF2B5EF4-FFF2-40B4-BE49-F238E27FC236}">
                <a16:creationId xmlns:a16="http://schemas.microsoft.com/office/drawing/2014/main" id="{3C2085AC-30D8-4539-8E11-3C2C0FDB86B0}"/>
              </a:ext>
            </a:extLst>
          </p:cNvPr>
          <p:cNvSpPr/>
          <p:nvPr/>
        </p:nvSpPr>
        <p:spPr>
          <a:xfrm>
            <a:off x="9458597" y="6539642"/>
            <a:ext cx="2841291" cy="374846"/>
          </a:xfrm>
          <a:prstGeom prst="rect">
            <a:avLst/>
          </a:prstGeom>
        </p:spPr>
        <p:txBody>
          <a:bodyPr wrap="none">
            <a:spAutoFit/>
          </a:bodyPr>
          <a:lstStyle/>
          <a:p>
            <a:r>
              <a:rPr lang="en-US" sz="1836" dirty="0">
                <a:hlinkClick r:id="rId4"/>
              </a:rPr>
              <a:t>aka.ms/Azure/</a:t>
            </a:r>
            <a:r>
              <a:rPr lang="en-US" sz="1836" dirty="0" err="1">
                <a:hlinkClick r:id="rId4"/>
              </a:rPr>
              <a:t>PrivateDNS</a:t>
            </a:r>
            <a:r>
              <a:rPr lang="en-US" sz="1836" dirty="0"/>
              <a:t> </a:t>
            </a:r>
          </a:p>
        </p:txBody>
      </p:sp>
      <p:sp>
        <p:nvSpPr>
          <p:cNvPr id="3" name="Rectangle 2">
            <a:extLst>
              <a:ext uri="{FF2B5EF4-FFF2-40B4-BE49-F238E27FC236}">
                <a16:creationId xmlns:a16="http://schemas.microsoft.com/office/drawing/2014/main" id="{4DB1996A-C26A-4762-86D2-3F206938090E}"/>
              </a:ext>
            </a:extLst>
          </p:cNvPr>
          <p:cNvSpPr/>
          <p:nvPr/>
        </p:nvSpPr>
        <p:spPr>
          <a:xfrm>
            <a:off x="849313" y="6456786"/>
            <a:ext cx="6216650" cy="369332"/>
          </a:xfrm>
          <a:prstGeom prst="rect">
            <a:avLst/>
          </a:prstGeom>
        </p:spPr>
        <p:txBody>
          <a:bodyPr>
            <a:spAutoFit/>
          </a:bodyPr>
          <a:lstStyle/>
          <a:p>
            <a:r>
              <a:rPr lang="en-US" dirty="0">
                <a:hlinkClick r:id="rId5"/>
              </a:rPr>
              <a:t>Read Private DNS FAQ</a:t>
            </a:r>
            <a:endParaRPr lang="en-US" dirty="0"/>
          </a:p>
        </p:txBody>
      </p:sp>
    </p:spTree>
    <p:extLst>
      <p:ext uri="{BB962C8B-B14F-4D97-AF65-F5344CB8AC3E}">
        <p14:creationId xmlns:p14="http://schemas.microsoft.com/office/powerpoint/2010/main" val="337506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Host your Domain in Azure DNS </a:t>
            </a:r>
            <a:br>
              <a:rPr lang="en-US" sz="4000" dirty="0"/>
            </a:br>
            <a:br>
              <a:rPr lang="en-US" sz="4000" dirty="0"/>
            </a:br>
            <a:endParaRPr lang="en-US" sz="4000" dirty="0"/>
          </a:p>
        </p:txBody>
      </p:sp>
      <p:sp>
        <p:nvSpPr>
          <p:cNvPr id="6" name="Text Placeholder 5"/>
          <p:cNvSpPr>
            <a:spLocks noGrp="1"/>
          </p:cNvSpPr>
          <p:nvPr>
            <p:ph type="body" sz="quarter" idx="10"/>
          </p:nvPr>
        </p:nvSpPr>
        <p:spPr>
          <a:xfrm>
            <a:off x="599303" y="1588661"/>
            <a:ext cx="10360797" cy="2400657"/>
          </a:xfrm>
        </p:spPr>
        <p:txBody>
          <a:bodyPr/>
          <a:lstStyle/>
          <a:p>
            <a:pPr marL="514350" lvl="1" indent="-514350">
              <a:buAutoNum type="arabicPeriod"/>
            </a:pPr>
            <a:r>
              <a:rPr lang="en-US" dirty="0">
                <a:solidFill>
                  <a:schemeClr val="tx1">
                    <a:lumMod val="50000"/>
                  </a:schemeClr>
                </a:solidFill>
              </a:rPr>
              <a:t>Create a DNS Zone</a:t>
            </a:r>
          </a:p>
          <a:p>
            <a:pPr marL="742950" lvl="2" indent="-514350">
              <a:buFont typeface="Arial" panose="020B0604020202020204" pitchFamily="34" charset="0"/>
              <a:buChar char="•"/>
            </a:pPr>
            <a:r>
              <a:rPr lang="en-US" dirty="0">
                <a:solidFill>
                  <a:schemeClr val="tx1">
                    <a:lumMod val="50000"/>
                  </a:schemeClr>
                </a:solidFill>
              </a:rPr>
              <a:t>Enter your domain name </a:t>
            </a:r>
            <a:r>
              <a:rPr lang="en-US" dirty="0" err="1">
                <a:solidFill>
                  <a:schemeClr val="tx1">
                    <a:lumMod val="50000"/>
                  </a:schemeClr>
                </a:solidFill>
              </a:rPr>
              <a:t>e.g</a:t>
            </a:r>
            <a:r>
              <a:rPr lang="en-US" dirty="0">
                <a:solidFill>
                  <a:schemeClr val="tx1">
                    <a:lumMod val="50000"/>
                  </a:schemeClr>
                </a:solidFill>
              </a:rPr>
              <a:t> contoso.com</a:t>
            </a:r>
          </a:p>
          <a:p>
            <a:pPr marL="514350" lvl="1" indent="-514350">
              <a:buAutoNum type="arabicPeriod"/>
            </a:pPr>
            <a:r>
              <a:rPr lang="en-US" dirty="0">
                <a:solidFill>
                  <a:schemeClr val="tx1">
                    <a:lumMod val="50000"/>
                  </a:schemeClr>
                </a:solidFill>
              </a:rPr>
              <a:t>Retrieve Azure DNS Name Servers</a:t>
            </a:r>
          </a:p>
          <a:p>
            <a:pPr marL="514350" lvl="1" indent="-514350">
              <a:buAutoNum type="arabicPeriod"/>
            </a:pPr>
            <a:r>
              <a:rPr lang="en-US" dirty="0">
                <a:solidFill>
                  <a:schemeClr val="tx1">
                    <a:lumMod val="50000"/>
                  </a:schemeClr>
                </a:solidFill>
              </a:rPr>
              <a:t>Go to your registrar edit your NS records with Azure’s</a:t>
            </a:r>
          </a:p>
          <a:p>
            <a:pPr marL="514350" lvl="1" indent="-514350">
              <a:buAutoNum type="arabicPeriod"/>
            </a:pPr>
            <a:r>
              <a:rPr lang="en-US" dirty="0">
                <a:solidFill>
                  <a:schemeClr val="tx1">
                    <a:lumMod val="50000"/>
                  </a:schemeClr>
                </a:solidFill>
              </a:rPr>
              <a:t>Verify the registration with NSLOOKUP</a:t>
            </a:r>
          </a:p>
        </p:txBody>
      </p:sp>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
        <p:nvSpPr>
          <p:cNvPr id="2" name="Rectangle 1">
            <a:extLst>
              <a:ext uri="{FF2B5EF4-FFF2-40B4-BE49-F238E27FC236}">
                <a16:creationId xmlns:a16="http://schemas.microsoft.com/office/drawing/2014/main" id="{25B025CD-8E7B-494B-AFA7-2AD062557684}"/>
              </a:ext>
            </a:extLst>
          </p:cNvPr>
          <p:cNvSpPr/>
          <p:nvPr/>
        </p:nvSpPr>
        <p:spPr>
          <a:xfrm>
            <a:off x="1315243" y="6348874"/>
            <a:ext cx="9805987" cy="369332"/>
          </a:xfrm>
          <a:prstGeom prst="rect">
            <a:avLst/>
          </a:prstGeom>
        </p:spPr>
        <p:txBody>
          <a:bodyPr wrap="square">
            <a:spAutoFit/>
          </a:bodyPr>
          <a:lstStyle/>
          <a:p>
            <a:r>
              <a:rPr lang="en-US" dirty="0">
                <a:hlinkClick r:id="rId3"/>
              </a:rPr>
              <a:t>https://docs.microsoft.com/en-us/azure/dns/dns-delegate-domain-azure-dns</a:t>
            </a:r>
            <a:r>
              <a:rPr lang="en-US" dirty="0"/>
              <a:t> </a:t>
            </a:r>
          </a:p>
        </p:txBody>
      </p:sp>
      <p:pic>
        <p:nvPicPr>
          <p:cNvPr id="3" name="Picture 2">
            <a:extLst>
              <a:ext uri="{FF2B5EF4-FFF2-40B4-BE49-F238E27FC236}">
                <a16:creationId xmlns:a16="http://schemas.microsoft.com/office/drawing/2014/main" id="{2DDEB825-1238-4DC8-ADB6-EA0E6DF8A107}"/>
              </a:ext>
            </a:extLst>
          </p:cNvPr>
          <p:cNvPicPr>
            <a:picLocks noChangeAspect="1"/>
          </p:cNvPicPr>
          <p:nvPr/>
        </p:nvPicPr>
        <p:blipFill>
          <a:blip r:embed="rId4"/>
          <a:stretch>
            <a:fillRect/>
          </a:stretch>
        </p:blipFill>
        <p:spPr>
          <a:xfrm>
            <a:off x="1263393" y="4145247"/>
            <a:ext cx="4516308" cy="682566"/>
          </a:xfrm>
          <a:prstGeom prst="rect">
            <a:avLst/>
          </a:prstGeom>
        </p:spPr>
      </p:pic>
    </p:spTree>
    <p:extLst>
      <p:ext uri="{BB962C8B-B14F-4D97-AF65-F5344CB8AC3E}">
        <p14:creationId xmlns:p14="http://schemas.microsoft.com/office/powerpoint/2010/main" val="14160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Compare Network Tools </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474625"/>
            <a:ext cx="10808927" cy="6112443"/>
          </a:xfrm>
        </p:spPr>
        <p:txBody>
          <a:bodyPr/>
          <a:lstStyle/>
          <a:p>
            <a:r>
              <a:rPr lang="en-US" sz="3200" dirty="0">
                <a:solidFill>
                  <a:schemeClr val="accent5">
                    <a:lumMod val="75000"/>
                  </a:schemeClr>
                </a:solidFill>
                <a:effectLst>
                  <a:outerShdw blurRad="38100" dist="38100" dir="2700000" algn="tl">
                    <a:srgbClr val="000000">
                      <a:alpha val="43137"/>
                    </a:srgbClr>
                  </a:outerShdw>
                </a:effectLst>
              </a:rPr>
              <a:t>Network Watcher</a:t>
            </a:r>
          </a:p>
          <a:p>
            <a:pPr marL="349724" indent="-349724">
              <a:buFont typeface="Arial" panose="020B0604020202020204" pitchFamily="34" charset="0"/>
              <a:buChar char="•"/>
            </a:pPr>
            <a:r>
              <a:rPr lang="en-US" sz="2400" dirty="0"/>
              <a:t>designed to monitor and repair the network health of </a:t>
            </a:r>
            <a:r>
              <a:rPr lang="en-US" sz="2400" b="1" dirty="0">
                <a:solidFill>
                  <a:srgbClr val="FF0000"/>
                </a:solidFill>
              </a:rPr>
              <a:t>IaaS only</a:t>
            </a:r>
          </a:p>
          <a:p>
            <a:pPr marL="349724" indent="-349724">
              <a:buFont typeface="Arial" panose="020B0604020202020204" pitchFamily="34" charset="0"/>
              <a:buChar char="•"/>
            </a:pPr>
            <a:r>
              <a:rPr lang="en-US" sz="2400" dirty="0"/>
              <a:t>-&gt;connection monitor VM to Endpoint</a:t>
            </a:r>
          </a:p>
          <a:p>
            <a:pPr marL="349724" indent="-349724">
              <a:buFont typeface="Arial" panose="020B0604020202020204" pitchFamily="34" charset="0"/>
              <a:buChar char="•"/>
            </a:pPr>
            <a:r>
              <a:rPr lang="en-US" sz="2400" dirty="0"/>
              <a:t>i.e. point top point checking!</a:t>
            </a:r>
            <a:endParaRPr lang="en-US" sz="1600" dirty="0"/>
          </a:p>
          <a:p>
            <a:r>
              <a:rPr lang="en-US" sz="2000" i="1" dirty="0">
                <a:solidFill>
                  <a:schemeClr val="accent5">
                    <a:lumMod val="75000"/>
                  </a:schemeClr>
                </a:solidFill>
              </a:rPr>
              <a:t>Part of Network Watcher</a:t>
            </a:r>
            <a:endParaRPr lang="en-US" sz="1600" i="1" dirty="0">
              <a:solidFill>
                <a:schemeClr val="accent5">
                  <a:lumMod val="75000"/>
                </a:schemeClr>
              </a:solidFill>
            </a:endParaRPr>
          </a:p>
          <a:p>
            <a:r>
              <a:rPr lang="en-US" sz="3200" dirty="0">
                <a:hlinkClick r:id="rId3"/>
              </a:rPr>
              <a:t>IP Flow Verify</a:t>
            </a:r>
            <a:endParaRPr lang="en-US" sz="3200" dirty="0"/>
          </a:p>
          <a:p>
            <a:pPr marL="342900" indent="-342900">
              <a:buFont typeface="Arial" panose="020B0604020202020204" pitchFamily="34" charset="0"/>
              <a:buChar char="•"/>
            </a:pPr>
            <a:r>
              <a:rPr lang="en-US" sz="2400" dirty="0"/>
              <a:t>Looks at the Rules for NSGs applied to NIC</a:t>
            </a:r>
          </a:p>
          <a:p>
            <a:pPr marL="342900" indent="-342900">
              <a:buFont typeface="Arial" panose="020B0604020202020204" pitchFamily="34" charset="0"/>
              <a:buChar char="•"/>
            </a:pPr>
            <a:r>
              <a:rPr lang="en-US" sz="2400" dirty="0"/>
              <a:t>Confirms is rule in NSG is blocking ingress or egress traffic to/from VM</a:t>
            </a:r>
            <a:endParaRPr lang="en-US" sz="3200" dirty="0"/>
          </a:p>
          <a:p>
            <a:r>
              <a:rPr lang="en-US" sz="3200" dirty="0">
                <a:hlinkClick r:id="rId4"/>
              </a:rPr>
              <a:t>NSG Flow Logs</a:t>
            </a:r>
            <a:endParaRPr lang="en-US" sz="3200" dirty="0"/>
          </a:p>
          <a:p>
            <a:pPr marL="342900" indent="-342900">
              <a:buFont typeface="Arial" panose="020B0604020202020204" pitchFamily="34" charset="0"/>
              <a:buChar char="•"/>
            </a:pPr>
            <a:r>
              <a:rPr lang="en-US" sz="2400" dirty="0"/>
              <a:t>IP Traffic Ingress and Ingress across NSG -&gt; JSON</a:t>
            </a:r>
          </a:p>
          <a:p>
            <a:pPr marL="342900" indent="-342900">
              <a:buFont typeface="Arial" panose="020B0604020202020204" pitchFamily="34" charset="0"/>
              <a:buChar char="•"/>
            </a:pPr>
            <a:r>
              <a:rPr lang="en-US" sz="2400" dirty="0"/>
              <a:t>Configured on a per NSG</a:t>
            </a:r>
          </a:p>
          <a:p>
            <a:pPr marL="342900" indent="-342900">
              <a:buFont typeface="Arial" panose="020B0604020202020204" pitchFamily="34" charset="0"/>
              <a:buChar char="•"/>
            </a:pPr>
            <a:r>
              <a:rPr lang="en-US" sz="2400" dirty="0"/>
              <a:t>Stored in a Storage account – so SIEM can read!</a:t>
            </a:r>
          </a:p>
          <a:p>
            <a:endParaRPr lang="en-US" sz="2400" dirty="0"/>
          </a:p>
          <a:p>
            <a:endParaRPr lang="en-US" sz="2400" dirty="0"/>
          </a:p>
        </p:txBody>
      </p:sp>
      <p:sp>
        <p:nvSpPr>
          <p:cNvPr id="4" name="Oval 3">
            <a:extLst>
              <a:ext uri="{FF2B5EF4-FFF2-40B4-BE49-F238E27FC236}">
                <a16:creationId xmlns:a16="http://schemas.microsoft.com/office/drawing/2014/main" id="{FA2A3454-AECA-4AAF-A6BB-C4E57B1DEA23}"/>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Tree>
    <p:extLst>
      <p:ext uri="{BB962C8B-B14F-4D97-AF65-F5344CB8AC3E}">
        <p14:creationId xmlns:p14="http://schemas.microsoft.com/office/powerpoint/2010/main" val="305239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Compare Network Tools </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690525"/>
            <a:ext cx="10808927" cy="4542782"/>
          </a:xfrm>
        </p:spPr>
        <p:txBody>
          <a:bodyPr/>
          <a:lstStyle/>
          <a:p>
            <a:r>
              <a:rPr lang="en-US" dirty="0"/>
              <a:t>Network Performance Monitor (NPM) – 3 things…</a:t>
            </a:r>
            <a:endParaRPr lang="en-US" sz="3200" dirty="0"/>
          </a:p>
          <a:p>
            <a:pPr lvl="2"/>
            <a:r>
              <a:rPr lang="en-US" sz="2800" dirty="0"/>
              <a:t>Performance Monitor</a:t>
            </a:r>
          </a:p>
          <a:p>
            <a:pPr marL="1035524" lvl="3" indent="-349724">
              <a:buFont typeface="Arial" panose="020B0604020202020204" pitchFamily="34" charset="0"/>
              <a:buChar char="•"/>
            </a:pPr>
            <a:r>
              <a:rPr lang="en-US" sz="2400" dirty="0"/>
              <a:t>Connectivity across clouds and on-prem</a:t>
            </a:r>
          </a:p>
          <a:p>
            <a:pPr lvl="2"/>
            <a:r>
              <a:rPr lang="en-US" sz="2800" dirty="0"/>
              <a:t>Service Connectivity Monitor</a:t>
            </a:r>
          </a:p>
          <a:p>
            <a:pPr marL="1035524" lvl="3" indent="-349724">
              <a:buFont typeface="Arial" panose="020B0604020202020204" pitchFamily="34" charset="0"/>
              <a:buChar char="•"/>
            </a:pPr>
            <a:r>
              <a:rPr lang="en-US" sz="2400" dirty="0"/>
              <a:t>Test HTTP, HTTPS, TCP and ICMP in Real Time</a:t>
            </a:r>
          </a:p>
          <a:p>
            <a:pPr marL="1035524" lvl="3" indent="-349724">
              <a:buFont typeface="Arial" panose="020B0604020202020204" pitchFamily="34" charset="0"/>
              <a:buChar char="•"/>
            </a:pPr>
            <a:r>
              <a:rPr lang="en-US" sz="2400" dirty="0"/>
              <a:t>Monitor to O365, Dynamics and PaaS</a:t>
            </a:r>
          </a:p>
          <a:p>
            <a:pPr marL="1035524" lvl="3" indent="-349724">
              <a:buFont typeface="Arial" panose="020B0604020202020204" pitchFamily="34" charset="0"/>
              <a:buChar char="•"/>
            </a:pPr>
            <a:r>
              <a:rPr lang="en-US" sz="2400" dirty="0"/>
              <a:t>Network Topology Map</a:t>
            </a:r>
          </a:p>
          <a:p>
            <a:pPr lvl="2"/>
            <a:r>
              <a:rPr lang="en-US" sz="2800" dirty="0"/>
              <a:t>Express Route Monitor</a:t>
            </a:r>
          </a:p>
          <a:p>
            <a:pPr marL="1035524" lvl="3" indent="-349724">
              <a:buFont typeface="Arial" panose="020B0604020202020204" pitchFamily="34" charset="0"/>
              <a:buChar char="•"/>
            </a:pPr>
            <a:r>
              <a:rPr lang="en-US" sz="2400" dirty="0"/>
              <a:t>Between Azure and Office over ER</a:t>
            </a:r>
          </a:p>
          <a:p>
            <a:pPr marL="1035524" lvl="3" indent="-349724">
              <a:buFont typeface="Arial" panose="020B0604020202020204" pitchFamily="34" charset="0"/>
              <a:buChar char="•"/>
            </a:pPr>
            <a:r>
              <a:rPr lang="en-US" sz="2400" dirty="0"/>
              <a:t>Autodetection of Circuits, peering and topology</a:t>
            </a:r>
          </a:p>
        </p:txBody>
      </p:sp>
      <p:sp>
        <p:nvSpPr>
          <p:cNvPr id="4" name="Oval 3">
            <a:extLst>
              <a:ext uri="{FF2B5EF4-FFF2-40B4-BE49-F238E27FC236}">
                <a16:creationId xmlns:a16="http://schemas.microsoft.com/office/drawing/2014/main" id="{FA2A3454-AECA-4AAF-A6BB-C4E57B1DEA23}"/>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
        <p:nvSpPr>
          <p:cNvPr id="2" name="Rectangle 1">
            <a:extLst>
              <a:ext uri="{FF2B5EF4-FFF2-40B4-BE49-F238E27FC236}">
                <a16:creationId xmlns:a16="http://schemas.microsoft.com/office/drawing/2014/main" id="{EDDB25ED-A2F4-47FB-97B7-758BA69C4D70}"/>
              </a:ext>
            </a:extLst>
          </p:cNvPr>
          <p:cNvSpPr/>
          <p:nvPr/>
        </p:nvSpPr>
        <p:spPr>
          <a:xfrm>
            <a:off x="1043762" y="6343558"/>
            <a:ext cx="11342687" cy="369332"/>
          </a:xfrm>
          <a:prstGeom prst="rect">
            <a:avLst/>
          </a:prstGeom>
        </p:spPr>
        <p:txBody>
          <a:bodyPr wrap="square">
            <a:spAutoFit/>
          </a:bodyPr>
          <a:lstStyle/>
          <a:p>
            <a:r>
              <a:rPr lang="en-US" dirty="0">
                <a:hlinkClick r:id="rId3"/>
              </a:rPr>
              <a:t>https://docs.microsoft.com/en-us/azure/azure-monitor/insights/network-performance-monitor</a:t>
            </a:r>
            <a:r>
              <a:rPr lang="en-US" dirty="0"/>
              <a:t> </a:t>
            </a:r>
          </a:p>
        </p:txBody>
      </p:sp>
      <p:pic>
        <p:nvPicPr>
          <p:cNvPr id="3" name="Picture 2">
            <a:extLst>
              <a:ext uri="{FF2B5EF4-FFF2-40B4-BE49-F238E27FC236}">
                <a16:creationId xmlns:a16="http://schemas.microsoft.com/office/drawing/2014/main" id="{88611D64-612F-40F5-B90E-CC56296A4943}"/>
              </a:ext>
            </a:extLst>
          </p:cNvPr>
          <p:cNvPicPr>
            <a:picLocks noChangeAspect="1"/>
          </p:cNvPicPr>
          <p:nvPr/>
        </p:nvPicPr>
        <p:blipFill>
          <a:blip r:embed="rId4"/>
          <a:stretch>
            <a:fillRect/>
          </a:stretch>
        </p:blipFill>
        <p:spPr>
          <a:xfrm>
            <a:off x="11543435" y="6220233"/>
            <a:ext cx="590580" cy="615982"/>
          </a:xfrm>
          <a:prstGeom prst="rect">
            <a:avLst/>
          </a:prstGeom>
        </p:spPr>
      </p:pic>
    </p:spTree>
    <p:extLst>
      <p:ext uri="{BB962C8B-B14F-4D97-AF65-F5344CB8AC3E}">
        <p14:creationId xmlns:p14="http://schemas.microsoft.com/office/powerpoint/2010/main" val="224150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VNet Service Endpoints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690525"/>
            <a:ext cx="5618935" cy="6629507"/>
          </a:xfrm>
        </p:spPr>
        <p:txBody>
          <a:bodyPr/>
          <a:lstStyle/>
          <a:p>
            <a:r>
              <a:rPr lang="en-US" sz="2800" dirty="0"/>
              <a:t>Benefits</a:t>
            </a:r>
          </a:p>
          <a:p>
            <a:pPr marL="457200" indent="-457200">
              <a:buFont typeface="Arial" panose="020B0604020202020204" pitchFamily="34" charset="0"/>
              <a:buChar char="•"/>
            </a:pPr>
            <a:r>
              <a:rPr lang="en-US" sz="2000" dirty="0"/>
              <a:t>Removes Public IP</a:t>
            </a:r>
          </a:p>
          <a:p>
            <a:pPr marL="457200" indent="-457200">
              <a:buFont typeface="Arial" panose="020B0604020202020204" pitchFamily="34" charset="0"/>
              <a:buChar char="•"/>
            </a:pPr>
            <a:r>
              <a:rPr lang="en-US" sz="2000" dirty="0"/>
              <a:t>Traffic only to </a:t>
            </a:r>
            <a:r>
              <a:rPr lang="en-US" sz="2000" dirty="0" err="1"/>
              <a:t>Vnet</a:t>
            </a:r>
            <a:endParaRPr lang="en-US" sz="2000" dirty="0"/>
          </a:p>
          <a:p>
            <a:pPr marL="457200" indent="-457200">
              <a:buFont typeface="Arial" panose="020B0604020202020204" pitchFamily="34" charset="0"/>
              <a:buChar char="•"/>
            </a:pPr>
            <a:r>
              <a:rPr lang="en-US" sz="2000" dirty="0"/>
              <a:t>Stays on backbone</a:t>
            </a:r>
          </a:p>
          <a:p>
            <a:pPr marL="457200" indent="-457200">
              <a:buFont typeface="Arial" panose="020B0604020202020204" pitchFamily="34" charset="0"/>
              <a:buChar char="•"/>
            </a:pPr>
            <a:r>
              <a:rPr lang="en-US" sz="2000" dirty="0"/>
              <a:t>No NAT or gateway devices needed</a:t>
            </a:r>
          </a:p>
          <a:p>
            <a:pPr marL="466298" indent="-466298">
              <a:buFont typeface="Arial" panose="020B0604020202020204" pitchFamily="34" charset="0"/>
              <a:buChar char="•"/>
            </a:pPr>
            <a:r>
              <a:rPr lang="en-US" sz="2000" dirty="0"/>
              <a:t>Simple click on Subnet</a:t>
            </a:r>
          </a:p>
          <a:p>
            <a:pPr marL="466298" indent="-466298">
              <a:buFont typeface="Arial" panose="020B0604020202020204" pitchFamily="34" charset="0"/>
              <a:buChar char="•"/>
            </a:pPr>
            <a:r>
              <a:rPr lang="en-US" sz="2000" dirty="0"/>
              <a:t>Can configure multiple services on subnet</a:t>
            </a:r>
          </a:p>
          <a:p>
            <a:r>
              <a:rPr lang="en-US" sz="2800" dirty="0"/>
              <a:t>Limitations</a:t>
            </a:r>
          </a:p>
          <a:p>
            <a:pPr marL="349724" indent="-349724">
              <a:buFont typeface="Arial" panose="020B0604020202020204" pitchFamily="34" charset="0"/>
              <a:buChar char="•"/>
            </a:pPr>
            <a:r>
              <a:rPr lang="en-US" sz="2000" dirty="0"/>
              <a:t>Not to on-premises</a:t>
            </a:r>
          </a:p>
          <a:p>
            <a:pPr marL="349724" indent="-349724">
              <a:buFont typeface="Arial" panose="020B0604020202020204" pitchFamily="34" charset="0"/>
              <a:buChar char="•"/>
            </a:pPr>
            <a:r>
              <a:rPr lang="en-US" sz="2000" dirty="0"/>
              <a:t>Azure SQL , applies only to Azure service traffic within a virtual network's region. </a:t>
            </a:r>
          </a:p>
          <a:p>
            <a:pPr marL="349724" indent="-349724">
              <a:buFont typeface="Arial" panose="020B0604020202020204" pitchFamily="34" charset="0"/>
              <a:buChar char="•"/>
            </a:pPr>
            <a:r>
              <a:rPr lang="en-US" sz="2000" dirty="0"/>
              <a:t>For Azure Storage, to support RA-GRS and GRS traffic, endpoints also extend to include paired regions where the virtual network is deployed</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2CF968B5-DC9C-4013-992E-6C3248C8DF08}"/>
              </a:ext>
            </a:extLst>
          </p:cNvPr>
          <p:cNvPicPr>
            <a:picLocks noChangeAspect="1"/>
          </p:cNvPicPr>
          <p:nvPr/>
        </p:nvPicPr>
        <p:blipFill>
          <a:blip r:embed="rId3"/>
          <a:stretch>
            <a:fillRect/>
          </a:stretch>
        </p:blipFill>
        <p:spPr>
          <a:xfrm>
            <a:off x="6033056" y="1393370"/>
            <a:ext cx="5693578" cy="472875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374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5655568" cy="1181862"/>
          </a:xfrm>
        </p:spPr>
        <p:txBody>
          <a:bodyPr>
            <a:normAutofit fontScale="90000"/>
          </a:bodyPr>
          <a:lstStyle/>
          <a:p>
            <a:r>
              <a:rPr lang="en-US" dirty="0"/>
              <a:t>Monitor and back up Azure Resources</a:t>
            </a:r>
            <a:br>
              <a:rPr lang="en-US" dirty="0"/>
            </a:br>
            <a:r>
              <a:rPr lang="en-US" dirty="0"/>
              <a:t>10-15%</a:t>
            </a:r>
            <a:endParaRPr lang="en-AU" dirty="0"/>
          </a:p>
        </p:txBody>
      </p:sp>
      <p:sp>
        <p:nvSpPr>
          <p:cNvPr id="3" name="TextBox 2">
            <a:extLst>
              <a:ext uri="{FF2B5EF4-FFF2-40B4-BE49-F238E27FC236}">
                <a16:creationId xmlns:a16="http://schemas.microsoft.com/office/drawing/2014/main" id="{5176CEE3-FC7F-4C57-AE73-2FE4B0E5006C}"/>
              </a:ext>
            </a:extLst>
          </p:cNvPr>
          <p:cNvSpPr txBox="1"/>
          <p:nvPr/>
        </p:nvSpPr>
        <p:spPr>
          <a:xfrm>
            <a:off x="5066109" y="4361358"/>
            <a:ext cx="7056784" cy="1280351"/>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Monitor resources by using Azure Monitor </a:t>
            </a:r>
          </a:p>
          <a:p>
            <a:pPr algn="r">
              <a:lnSpc>
                <a:spcPct val="90000"/>
              </a:lnSpc>
              <a:spcAft>
                <a:spcPts val="600"/>
              </a:spcAft>
            </a:pPr>
            <a:r>
              <a:rPr lang="en-US" sz="2000" dirty="0">
                <a:latin typeface="Segoe UI Light" pitchFamily="34" charset="0"/>
              </a:rPr>
              <a:t>Implement backup and recovery </a:t>
            </a:r>
          </a:p>
          <a:p>
            <a:pPr algn="r">
              <a:lnSpc>
                <a:spcPct val="90000"/>
              </a:lnSpc>
              <a:spcAft>
                <a:spcPts val="600"/>
              </a:spcAft>
            </a:pPr>
            <a:endParaRPr lang="en-US" sz="2000" dirty="0">
              <a:latin typeface="Segoe UI Light" pitchFamily="34" charset="0"/>
            </a:endParaRPr>
          </a:p>
        </p:txBody>
      </p:sp>
    </p:spTree>
    <p:extLst>
      <p:ext uri="{BB962C8B-B14F-4D97-AF65-F5344CB8AC3E}">
        <p14:creationId xmlns:p14="http://schemas.microsoft.com/office/powerpoint/2010/main" val="179093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2"/>
            <a:ext cx="11237870" cy="1443956"/>
          </a:xfrm>
        </p:spPr>
        <p:txBody>
          <a:bodyPr/>
          <a:lstStyle/>
          <a:p>
            <a:r>
              <a:rPr lang="en-US" sz="4000" dirty="0"/>
              <a:t>Create Action Groups </a:t>
            </a:r>
            <a:br>
              <a:rPr lang="en-US" sz="4000" dirty="0"/>
            </a:br>
            <a:r>
              <a:rPr lang="en-US" sz="1800" dirty="0">
                <a:hlinkClick r:id="rId3"/>
              </a:rPr>
              <a:t>Create Action Groups</a:t>
            </a:r>
            <a:br>
              <a:rPr lang="en-US" sz="4000" dirty="0"/>
            </a:br>
            <a:endParaRPr lang="en-US" sz="4000" dirty="0"/>
          </a:p>
        </p:txBody>
      </p:sp>
      <p:pic>
        <p:nvPicPr>
          <p:cNvPr id="2" name="Picture 1">
            <a:extLst>
              <a:ext uri="{FF2B5EF4-FFF2-40B4-BE49-F238E27FC236}">
                <a16:creationId xmlns:a16="http://schemas.microsoft.com/office/drawing/2014/main" id="{30A3B81F-2DE2-4423-83DA-ADC5B26E925E}"/>
              </a:ext>
            </a:extLst>
          </p:cNvPr>
          <p:cNvPicPr>
            <a:picLocks noChangeAspect="1"/>
          </p:cNvPicPr>
          <p:nvPr/>
        </p:nvPicPr>
        <p:blipFill>
          <a:blip r:embed="rId4"/>
          <a:stretch>
            <a:fillRect/>
          </a:stretch>
        </p:blipFill>
        <p:spPr>
          <a:xfrm>
            <a:off x="690197" y="1507681"/>
            <a:ext cx="4352149" cy="845172"/>
          </a:xfrm>
          <a:prstGeom prst="rect">
            <a:avLst/>
          </a:prstGeom>
        </p:spPr>
      </p:pic>
      <p:pic>
        <p:nvPicPr>
          <p:cNvPr id="4" name="Picture 3">
            <a:extLst>
              <a:ext uri="{FF2B5EF4-FFF2-40B4-BE49-F238E27FC236}">
                <a16:creationId xmlns:a16="http://schemas.microsoft.com/office/drawing/2014/main" id="{4042880E-B40D-45A0-895F-54DC06E7F14D}"/>
              </a:ext>
            </a:extLst>
          </p:cNvPr>
          <p:cNvPicPr>
            <a:picLocks noChangeAspect="1"/>
          </p:cNvPicPr>
          <p:nvPr/>
        </p:nvPicPr>
        <p:blipFill>
          <a:blip r:embed="rId5"/>
          <a:stretch>
            <a:fillRect/>
          </a:stretch>
        </p:blipFill>
        <p:spPr>
          <a:xfrm>
            <a:off x="2293531" y="2468977"/>
            <a:ext cx="3924706" cy="2875527"/>
          </a:xfrm>
          <a:prstGeom prst="rect">
            <a:avLst/>
          </a:prstGeom>
        </p:spPr>
      </p:pic>
      <p:pic>
        <p:nvPicPr>
          <p:cNvPr id="6" name="Picture 5">
            <a:extLst>
              <a:ext uri="{FF2B5EF4-FFF2-40B4-BE49-F238E27FC236}">
                <a16:creationId xmlns:a16="http://schemas.microsoft.com/office/drawing/2014/main" id="{27E60DFA-3F35-4FA2-BC4C-2A816BDB83A0}"/>
              </a:ext>
            </a:extLst>
          </p:cNvPr>
          <p:cNvPicPr>
            <a:picLocks noChangeAspect="1"/>
          </p:cNvPicPr>
          <p:nvPr/>
        </p:nvPicPr>
        <p:blipFill>
          <a:blip r:embed="rId6"/>
          <a:stretch>
            <a:fillRect/>
          </a:stretch>
        </p:blipFill>
        <p:spPr>
          <a:xfrm>
            <a:off x="6406095" y="1455114"/>
            <a:ext cx="5429525" cy="5046645"/>
          </a:xfrm>
          <a:prstGeom prst="rect">
            <a:avLst/>
          </a:prstGeom>
        </p:spPr>
      </p:pic>
    </p:spTree>
    <p:extLst>
      <p:ext uri="{BB962C8B-B14F-4D97-AF65-F5344CB8AC3E}">
        <p14:creationId xmlns:p14="http://schemas.microsoft.com/office/powerpoint/2010/main" val="210161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Implement Azure Backup</a:t>
            </a:r>
          </a:p>
        </p:txBody>
      </p:sp>
      <p:pic>
        <p:nvPicPr>
          <p:cNvPr id="3" name="Picture 2">
            <a:extLst>
              <a:ext uri="{FF2B5EF4-FFF2-40B4-BE49-F238E27FC236}">
                <a16:creationId xmlns:a16="http://schemas.microsoft.com/office/drawing/2014/main" id="{67B5B465-381A-45A6-B694-9139512E633A}"/>
              </a:ext>
            </a:extLst>
          </p:cNvPr>
          <p:cNvPicPr>
            <a:picLocks noChangeAspect="1"/>
          </p:cNvPicPr>
          <p:nvPr/>
        </p:nvPicPr>
        <p:blipFill>
          <a:blip r:embed="rId3"/>
          <a:stretch>
            <a:fillRect/>
          </a:stretch>
        </p:blipFill>
        <p:spPr>
          <a:xfrm>
            <a:off x="4239254" y="1272457"/>
            <a:ext cx="5704825" cy="5347075"/>
          </a:xfrm>
          <a:prstGeom prst="rect">
            <a:avLst/>
          </a:prstGeom>
        </p:spPr>
      </p:pic>
      <p:pic>
        <p:nvPicPr>
          <p:cNvPr id="4" name="Picture 3">
            <a:extLst>
              <a:ext uri="{FF2B5EF4-FFF2-40B4-BE49-F238E27FC236}">
                <a16:creationId xmlns:a16="http://schemas.microsoft.com/office/drawing/2014/main" id="{6DD02615-0949-44B1-AAD9-B0336D1343D5}"/>
              </a:ext>
            </a:extLst>
          </p:cNvPr>
          <p:cNvPicPr>
            <a:picLocks noChangeAspect="1"/>
          </p:cNvPicPr>
          <p:nvPr/>
        </p:nvPicPr>
        <p:blipFill>
          <a:blip r:embed="rId4"/>
          <a:stretch>
            <a:fillRect/>
          </a:stretch>
        </p:blipFill>
        <p:spPr>
          <a:xfrm>
            <a:off x="4239254" y="1272457"/>
            <a:ext cx="6530360" cy="4831972"/>
          </a:xfrm>
          <a:prstGeom prst="rect">
            <a:avLst/>
          </a:prstGeom>
        </p:spPr>
      </p:pic>
      <p:sp>
        <p:nvSpPr>
          <p:cNvPr id="6" name="Text Placeholder 5"/>
          <p:cNvSpPr>
            <a:spLocks noGrp="1"/>
          </p:cNvSpPr>
          <p:nvPr>
            <p:ph type="body" sz="quarter" idx="10"/>
          </p:nvPr>
        </p:nvSpPr>
        <p:spPr>
          <a:xfrm>
            <a:off x="600856" y="1215958"/>
            <a:ext cx="3591654" cy="3404009"/>
          </a:xfrm>
        </p:spPr>
        <p:txBody>
          <a:bodyPr/>
          <a:lstStyle/>
          <a:p>
            <a:r>
              <a:rPr lang="en-US" sz="3200" dirty="0"/>
              <a:t>Backup Policies</a:t>
            </a:r>
          </a:p>
          <a:p>
            <a:r>
              <a:rPr lang="en-US" sz="3200" dirty="0"/>
              <a:t>Policies</a:t>
            </a:r>
          </a:p>
          <a:p>
            <a:pPr marL="466298" indent="-466298">
              <a:buFont typeface="Arial" panose="020B0604020202020204" pitchFamily="34" charset="0"/>
              <a:buChar char="•"/>
            </a:pPr>
            <a:r>
              <a:rPr lang="en-US" sz="3200" dirty="0"/>
              <a:t>VM</a:t>
            </a:r>
          </a:p>
          <a:p>
            <a:pPr marL="466298" indent="-466298">
              <a:buFont typeface="Arial" panose="020B0604020202020204" pitchFamily="34" charset="0"/>
              <a:buChar char="•"/>
            </a:pPr>
            <a:r>
              <a:rPr lang="en-US" sz="3200" dirty="0"/>
              <a:t>Azure File Share</a:t>
            </a:r>
          </a:p>
          <a:p>
            <a:pPr marL="466298" indent="-466298">
              <a:buFont typeface="Arial" panose="020B0604020202020204" pitchFamily="34" charset="0"/>
              <a:buChar char="•"/>
            </a:pPr>
            <a:r>
              <a:rPr lang="en-US" sz="3200" dirty="0"/>
              <a:t>SQL Server in VM</a:t>
            </a:r>
          </a:p>
          <a:p>
            <a:pPr marL="466298" indent="-466298">
              <a:buFont typeface="Arial" panose="020B0604020202020204" pitchFamily="34" charset="0"/>
              <a:buChar char="•"/>
            </a:pPr>
            <a:endParaRPr lang="en-US" sz="3200" dirty="0"/>
          </a:p>
        </p:txBody>
      </p:sp>
      <p:pic>
        <p:nvPicPr>
          <p:cNvPr id="2" name="Picture 1">
            <a:extLst>
              <a:ext uri="{FF2B5EF4-FFF2-40B4-BE49-F238E27FC236}">
                <a16:creationId xmlns:a16="http://schemas.microsoft.com/office/drawing/2014/main" id="{BE4DB1C2-F949-4348-9889-E8477BBDD155}"/>
              </a:ext>
            </a:extLst>
          </p:cNvPr>
          <p:cNvPicPr>
            <a:picLocks noChangeAspect="1"/>
          </p:cNvPicPr>
          <p:nvPr/>
        </p:nvPicPr>
        <p:blipFill>
          <a:blip r:embed="rId5"/>
          <a:stretch>
            <a:fillRect/>
          </a:stretch>
        </p:blipFill>
        <p:spPr>
          <a:xfrm>
            <a:off x="10816358" y="-1"/>
            <a:ext cx="1619235" cy="6994525"/>
          </a:xfrm>
          <a:prstGeom prst="rect">
            <a:avLst/>
          </a:prstGeom>
        </p:spPr>
      </p:pic>
      <p:sp>
        <p:nvSpPr>
          <p:cNvPr id="7" name="Rectangle 6">
            <a:extLst>
              <a:ext uri="{FF2B5EF4-FFF2-40B4-BE49-F238E27FC236}">
                <a16:creationId xmlns:a16="http://schemas.microsoft.com/office/drawing/2014/main" id="{D49D4A27-D321-4645-85FA-347362C300D8}"/>
              </a:ext>
            </a:extLst>
          </p:cNvPr>
          <p:cNvSpPr/>
          <p:nvPr/>
        </p:nvSpPr>
        <p:spPr>
          <a:xfrm>
            <a:off x="212631" y="6528223"/>
            <a:ext cx="2485529" cy="382308"/>
          </a:xfrm>
          <a:prstGeom prst="rect">
            <a:avLst/>
          </a:prstGeom>
        </p:spPr>
        <p:txBody>
          <a:bodyPr wrap="none">
            <a:spAutoFit/>
          </a:bodyPr>
          <a:lstStyle/>
          <a:p>
            <a:r>
              <a:rPr lang="en-US" sz="1836">
                <a:hlinkClick r:id="rId6"/>
              </a:rPr>
              <a:t>aka.ms/Azure/Backup</a:t>
            </a:r>
            <a:r>
              <a:rPr lang="en-US" sz="1836"/>
              <a:t> </a:t>
            </a:r>
          </a:p>
        </p:txBody>
      </p:sp>
    </p:spTree>
    <p:extLst>
      <p:ext uri="{BB962C8B-B14F-4D97-AF65-F5344CB8AC3E}">
        <p14:creationId xmlns:p14="http://schemas.microsoft.com/office/powerpoint/2010/main" val="248721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Create and Configure Backup policy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82258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Built-In Policy Definitions</a:t>
            </a:r>
            <a:endParaRPr lang="en-US" sz="2800" dirty="0"/>
          </a:p>
          <a:p>
            <a:pPr marL="514350" indent="-514350">
              <a:buFont typeface="+mj-lt"/>
              <a:buAutoNum type="arabicPeriod"/>
            </a:pPr>
            <a:r>
              <a:rPr lang="en-US" sz="2800" dirty="0">
                <a:hlinkClick r:id="rId4"/>
              </a:rPr>
              <a:t>Create a new backup policy</a:t>
            </a:r>
            <a:endParaRPr lang="en-US" sz="2800" dirty="0"/>
          </a:p>
          <a:p>
            <a:pPr marL="742950" lvl="1" indent="-514350">
              <a:buFont typeface="Arial" panose="020B0604020202020204" pitchFamily="34" charset="0"/>
              <a:buChar char="•"/>
            </a:pPr>
            <a:r>
              <a:rPr lang="en-US" sz="2000" dirty="0" err="1"/>
              <a:t>Datasource</a:t>
            </a:r>
            <a:endParaRPr lang="en-US" sz="2000" dirty="0"/>
          </a:p>
          <a:p>
            <a:pPr marL="742950" lvl="1" indent="-514350">
              <a:buFont typeface="Arial" panose="020B0604020202020204" pitchFamily="34" charset="0"/>
              <a:buChar char="•"/>
            </a:pPr>
            <a:r>
              <a:rPr lang="en-US" sz="2000" dirty="0"/>
              <a:t>Recovery Services Vault</a:t>
            </a:r>
          </a:p>
          <a:p>
            <a:pPr marL="742950" lvl="1" indent="-514350">
              <a:buFont typeface="Arial" panose="020B0604020202020204" pitchFamily="34" charset="0"/>
              <a:buChar char="•"/>
            </a:pPr>
            <a:r>
              <a:rPr lang="en-US" sz="2000" dirty="0"/>
              <a:t>Schedule</a:t>
            </a:r>
          </a:p>
          <a:p>
            <a:pPr marL="742950" lvl="1" indent="-514350">
              <a:buFont typeface="Arial" panose="020B0604020202020204" pitchFamily="34" charset="0"/>
              <a:buChar char="•"/>
            </a:pPr>
            <a:r>
              <a:rPr lang="en-US" sz="2000" dirty="0"/>
              <a:t>Retention</a:t>
            </a:r>
          </a:p>
          <a:p>
            <a:pPr marL="514350" indent="-514350">
              <a:buFont typeface="+mj-lt"/>
              <a:buAutoNum type="arabicPeriod"/>
            </a:pPr>
            <a:r>
              <a:rPr lang="en-US" sz="2800" dirty="0">
                <a:hlinkClick r:id="rId5"/>
              </a:rPr>
              <a:t>Considerations</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7170" name="Picture 2" descr="Azure Backup Overview">
            <a:extLst>
              <a:ext uri="{FF2B5EF4-FFF2-40B4-BE49-F238E27FC236}">
                <a16:creationId xmlns:a16="http://schemas.microsoft.com/office/drawing/2014/main" id="{D26686F5-21E3-42E3-94EB-1E20D8530C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473" y="2922857"/>
            <a:ext cx="7660842" cy="34653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50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Effect transition="in" filter="wipe(left)">
                                      <p:cBhvr>
                                        <p:cTn id="11" dur="500"/>
                                        <p:tgtEl>
                                          <p:spTgt spid="10">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wipe(left)">
                                      <p:cBhvr>
                                        <p:cTn id="15" dur="500"/>
                                        <p:tgtEl>
                                          <p:spTgt spid="10">
                                            <p:txEl>
                                              <p:pRg st="3" end="3"/>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wipe(left)">
                                      <p:cBhvr>
                                        <p:cTn id="19" dur="500"/>
                                        <p:tgtEl>
                                          <p:spTgt spid="10">
                                            <p:txEl>
                                              <p:pRg st="4" end="4"/>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wipe(left)">
                                      <p:cBhvr>
                                        <p:cTn id="23" dur="500"/>
                                        <p:tgtEl>
                                          <p:spTgt spid="10">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wipe(left)">
                                      <p:cBhvr>
                                        <p:cTn id="28"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Management Groups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389029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Understand the </a:t>
            </a:r>
            <a:r>
              <a:rPr lang="en-US" sz="2800" dirty="0">
                <a:hlinkClick r:id="rId3"/>
              </a:rPr>
              <a:t>Root Management Group</a:t>
            </a:r>
            <a:endParaRPr lang="en-US" sz="2800" dirty="0"/>
          </a:p>
          <a:p>
            <a:pPr marL="514350" indent="-514350">
              <a:buFont typeface="+mj-lt"/>
              <a:buAutoNum type="arabicPeriod"/>
            </a:pPr>
            <a:r>
              <a:rPr lang="en-US" sz="2800" dirty="0"/>
              <a:t>Initial Setup</a:t>
            </a:r>
          </a:p>
          <a:p>
            <a:pPr marL="514350" indent="-514350">
              <a:buFont typeface="+mj-lt"/>
              <a:buAutoNum type="arabicPeriod"/>
            </a:pPr>
            <a:r>
              <a:rPr lang="en-US" sz="2800" dirty="0"/>
              <a:t>Management Group Access</a:t>
            </a:r>
          </a:p>
          <a:p>
            <a:pPr marL="514350" indent="-514350">
              <a:buFont typeface="+mj-lt"/>
              <a:buAutoNum type="arabicPeriod"/>
            </a:pPr>
            <a:r>
              <a:rPr lang="en-US" sz="2800" dirty="0"/>
              <a:t>Custom Role definition and assignment</a:t>
            </a:r>
          </a:p>
          <a:p>
            <a:pPr marL="514350" indent="-514350">
              <a:buFont typeface="+mj-lt"/>
              <a:buAutoNum type="arabicPeriod"/>
            </a:pPr>
            <a:r>
              <a:rPr lang="en-US" sz="2800" dirty="0"/>
              <a:t>Move them!</a:t>
            </a:r>
          </a:p>
          <a:p>
            <a:pPr marL="514350" indent="-514350">
              <a:buFont typeface="+mj-lt"/>
              <a:buAutoNum type="arabicPeriod"/>
            </a:pPr>
            <a:r>
              <a:rPr lang="en-US" sz="2800" dirty="0"/>
              <a:t>Audit them!</a:t>
            </a:r>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2DD591F-5BA3-48F6-8180-539FE8FC948A}"/>
              </a:ext>
            </a:extLst>
          </p:cNvPr>
          <p:cNvSpPr txBox="1"/>
          <p:nvPr/>
        </p:nvSpPr>
        <p:spPr>
          <a:xfrm>
            <a:off x="138547" y="6247506"/>
            <a:ext cx="12482944" cy="369332"/>
          </a:xfrm>
          <a:prstGeom prst="rect">
            <a:avLst/>
          </a:prstGeom>
          <a:noFill/>
        </p:spPr>
        <p:txBody>
          <a:bodyPr wrap="square">
            <a:spAutoFit/>
          </a:bodyPr>
          <a:lstStyle/>
          <a:p>
            <a:r>
              <a:rPr lang="en-US" dirty="0">
                <a:hlinkClick r:id="rId4"/>
              </a:rPr>
              <a:t>https://docs.microsoft.com/en-us/azure/governance/management-groups/overview#initial-setup-of-management-groups</a:t>
            </a:r>
            <a:r>
              <a:rPr lang="en-US" dirty="0"/>
              <a:t> </a:t>
            </a:r>
          </a:p>
        </p:txBody>
      </p:sp>
      <p:pic>
        <p:nvPicPr>
          <p:cNvPr id="5" name="Picture 4">
            <a:extLst>
              <a:ext uri="{FF2B5EF4-FFF2-40B4-BE49-F238E27FC236}">
                <a16:creationId xmlns:a16="http://schemas.microsoft.com/office/drawing/2014/main" id="{5C3A6FA2-17B8-4E60-A249-64F0B66DE019}"/>
              </a:ext>
            </a:extLst>
          </p:cNvPr>
          <p:cNvPicPr>
            <a:picLocks noChangeAspect="1"/>
          </p:cNvPicPr>
          <p:nvPr/>
        </p:nvPicPr>
        <p:blipFill>
          <a:blip r:embed="rId5"/>
          <a:stretch>
            <a:fillRect/>
          </a:stretch>
        </p:blipFill>
        <p:spPr>
          <a:xfrm>
            <a:off x="8966014" y="1359077"/>
            <a:ext cx="2346288" cy="37393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632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Perform site-to-site recovery by using Azure Site Recovery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463511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Setup Networking</a:t>
            </a:r>
          </a:p>
          <a:p>
            <a:pPr marL="742950" lvl="1" indent="-514350">
              <a:buFont typeface="Arial" panose="020B0604020202020204" pitchFamily="34" charset="0"/>
              <a:buChar char="•"/>
            </a:pPr>
            <a:r>
              <a:rPr lang="en-US" sz="2000" dirty="0"/>
              <a:t>URLs</a:t>
            </a:r>
          </a:p>
          <a:p>
            <a:pPr marL="742950" lvl="1" indent="-514350">
              <a:buFont typeface="Arial" panose="020B0604020202020204" pitchFamily="34" charset="0"/>
              <a:buChar char="•"/>
            </a:pPr>
            <a:r>
              <a:rPr lang="en-US" sz="2000" dirty="0"/>
              <a:t>Tags</a:t>
            </a:r>
          </a:p>
          <a:p>
            <a:pPr marL="742950" lvl="1" indent="-514350">
              <a:buFont typeface="Arial" panose="020B0604020202020204" pitchFamily="34" charset="0"/>
              <a:buChar char="•"/>
            </a:pPr>
            <a:r>
              <a:rPr lang="en-US" sz="2000" dirty="0"/>
              <a:t>NSG rules</a:t>
            </a:r>
          </a:p>
          <a:p>
            <a:pPr marL="742950" lvl="1" indent="-514350">
              <a:buFont typeface="Arial" panose="020B0604020202020204" pitchFamily="34" charset="0"/>
              <a:buChar char="•"/>
            </a:pPr>
            <a:r>
              <a:rPr lang="en-US" sz="2000" dirty="0"/>
              <a:t>NVAs</a:t>
            </a:r>
          </a:p>
          <a:p>
            <a:pPr marL="742950" lvl="1" indent="-514350">
              <a:buFont typeface="Arial" panose="020B0604020202020204" pitchFamily="34" charset="0"/>
              <a:buChar char="•"/>
            </a:pPr>
            <a:r>
              <a:rPr lang="en-US" sz="2000" dirty="0"/>
              <a:t>Network Service Endpoint</a:t>
            </a:r>
          </a:p>
          <a:p>
            <a:pPr marL="514350" indent="-514350">
              <a:buFont typeface="+mj-lt"/>
              <a:buAutoNum type="arabicPeriod"/>
            </a:pPr>
            <a:r>
              <a:rPr lang="en-US" sz="2800" dirty="0">
                <a:hlinkClick r:id="rId3"/>
              </a:rPr>
              <a:t>Recovery Point Options</a:t>
            </a:r>
            <a:endParaRPr lang="en-US" sz="2800" dirty="0">
              <a:hlinkClick r:id="rId4"/>
            </a:endParaRPr>
          </a:p>
          <a:p>
            <a:pPr marL="514350" indent="-514350">
              <a:buFont typeface="+mj-lt"/>
              <a:buAutoNum type="arabicPeriod"/>
            </a:pPr>
            <a:r>
              <a:rPr lang="en-US" sz="2800" dirty="0">
                <a:hlinkClick r:id="rId4"/>
              </a:rPr>
              <a:t>Test Failover ex</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E92893DE-DAD0-49C1-9D74-0A6F3613D8AD}"/>
              </a:ext>
            </a:extLst>
          </p:cNvPr>
          <p:cNvSpPr txBox="1"/>
          <p:nvPr/>
        </p:nvSpPr>
        <p:spPr>
          <a:xfrm>
            <a:off x="233107" y="6090579"/>
            <a:ext cx="8714509" cy="646331"/>
          </a:xfrm>
          <a:prstGeom prst="rect">
            <a:avLst/>
          </a:prstGeom>
          <a:noFill/>
        </p:spPr>
        <p:txBody>
          <a:bodyPr wrap="square">
            <a:spAutoFit/>
          </a:bodyPr>
          <a:lstStyle/>
          <a:p>
            <a:r>
              <a:rPr lang="en-US" dirty="0">
                <a:hlinkClick r:id="rId5"/>
              </a:rPr>
              <a:t>https://docs.microsoft.com/en-us/azure/site-recovery/site-recovery-overview</a:t>
            </a:r>
            <a:endParaRPr lang="en-US" dirty="0"/>
          </a:p>
          <a:p>
            <a:r>
              <a:rPr lang="en-US" dirty="0">
                <a:hlinkClick r:id="rId6"/>
              </a:rPr>
              <a:t>https://docs.microsoft.com/en-us/azure/site-recovery/site-recovery-failover</a:t>
            </a:r>
            <a:r>
              <a:rPr lang="en-US" dirty="0"/>
              <a:t>  </a:t>
            </a:r>
          </a:p>
        </p:txBody>
      </p:sp>
      <p:pic>
        <p:nvPicPr>
          <p:cNvPr id="8194" name="Picture 2" descr="Diagram that depicts a typical Azure environment for applications running on Azure VMs.">
            <a:extLst>
              <a:ext uri="{FF2B5EF4-FFF2-40B4-BE49-F238E27FC236}">
                <a16:creationId xmlns:a16="http://schemas.microsoft.com/office/drawing/2014/main" id="{15B883DC-BA59-4EB7-B8FA-2540EDC34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7238" y="1647696"/>
            <a:ext cx="3752032" cy="40756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76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Manage password sync and writeback</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5675400"/>
          </a:xfrm>
        </p:spPr>
        <p:txBody>
          <a:bodyPr/>
          <a:lstStyle/>
          <a:p>
            <a:r>
              <a:rPr lang="en-US" sz="2800" dirty="0"/>
              <a:t>Writeback Features</a:t>
            </a:r>
          </a:p>
          <a:p>
            <a:pPr marL="466298" indent="-466298">
              <a:buFont typeface="Arial" panose="020B0604020202020204" pitchFamily="34" charset="0"/>
              <a:buChar char="•"/>
            </a:pPr>
            <a:r>
              <a:rPr lang="en-US" sz="2000" dirty="0"/>
              <a:t>Additional Security to Trusted Devices</a:t>
            </a:r>
          </a:p>
          <a:p>
            <a:pPr marL="466298" indent="-466298">
              <a:buFont typeface="Arial" panose="020B0604020202020204" pitchFamily="34" charset="0"/>
              <a:buChar char="•"/>
            </a:pPr>
            <a:r>
              <a:rPr lang="en-US" sz="2000" dirty="0"/>
              <a:t>Single Forest only</a:t>
            </a:r>
          </a:p>
          <a:p>
            <a:pPr marL="466298" indent="-466298">
              <a:buFont typeface="Arial" panose="020B0604020202020204" pitchFamily="34" charset="0"/>
              <a:buChar char="•"/>
            </a:pPr>
            <a:r>
              <a:rPr lang="en-US" sz="2000" dirty="0"/>
              <a:t>FFDL 2012 R2 or higher</a:t>
            </a:r>
          </a:p>
          <a:p>
            <a:pPr marL="466298" indent="-466298">
              <a:buFont typeface="Arial" panose="020B0604020202020204" pitchFamily="34" charset="0"/>
              <a:buChar char="•"/>
            </a:pPr>
            <a:r>
              <a:rPr lang="en-US" sz="2000" dirty="0"/>
              <a:t>Azure AD Premium required</a:t>
            </a:r>
          </a:p>
          <a:p>
            <a:pPr marL="466298" indent="-466298">
              <a:buFont typeface="Arial" panose="020B0604020202020204" pitchFamily="34" charset="0"/>
              <a:buChar char="•"/>
            </a:pPr>
            <a:r>
              <a:rPr lang="en-US" sz="2000" dirty="0"/>
              <a:t>Azure AD Connect drive it</a:t>
            </a:r>
          </a:p>
          <a:p>
            <a:r>
              <a:rPr lang="en-US" sz="2800" dirty="0"/>
              <a:t>Writeback Scenarios</a:t>
            </a:r>
          </a:p>
          <a:p>
            <a:pPr marL="466298" indent="-466298">
              <a:buFont typeface="Arial" panose="020B0604020202020204" pitchFamily="34" charset="0"/>
              <a:buChar char="•"/>
            </a:pPr>
            <a:r>
              <a:rPr lang="en-US" sz="2000" dirty="0"/>
              <a:t>Windows Hello for Business using hybrid certificate trust deployment</a:t>
            </a:r>
          </a:p>
          <a:p>
            <a:pPr marL="466298" indent="-466298">
              <a:buFont typeface="Arial" panose="020B0604020202020204" pitchFamily="34" charset="0"/>
              <a:buChar char="•"/>
            </a:pPr>
            <a:r>
              <a:rPr lang="en-US" sz="2000" dirty="0"/>
              <a:t>Enable </a:t>
            </a:r>
            <a:r>
              <a:rPr lang="en-US" sz="2000" b="1" dirty="0"/>
              <a:t>Conditional Access </a:t>
            </a:r>
            <a:r>
              <a:rPr lang="en-US" sz="2000" dirty="0"/>
              <a:t>based on devices to </a:t>
            </a:r>
            <a:r>
              <a:rPr lang="en-US" sz="2000" b="1" dirty="0"/>
              <a:t>ADFS</a:t>
            </a:r>
            <a:r>
              <a:rPr lang="en-US" sz="2000" dirty="0"/>
              <a:t> (2012 R2 or higher) protected applications (relying party trusts).</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A46CBC3E-D182-4973-B4CC-26A0856431C3}"/>
              </a:ext>
            </a:extLst>
          </p:cNvPr>
          <p:cNvPicPr>
            <a:picLocks noChangeAspect="1"/>
          </p:cNvPicPr>
          <p:nvPr/>
        </p:nvPicPr>
        <p:blipFill>
          <a:blip r:embed="rId3"/>
          <a:stretch>
            <a:fillRect/>
          </a:stretch>
        </p:blipFill>
        <p:spPr>
          <a:xfrm>
            <a:off x="5717369" y="1690525"/>
            <a:ext cx="3916816" cy="233117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3C0D761-007F-431B-951B-EFC93A0F759F}"/>
              </a:ext>
            </a:extLst>
          </p:cNvPr>
          <p:cNvPicPr>
            <a:picLocks noChangeAspect="1"/>
          </p:cNvPicPr>
          <p:nvPr/>
        </p:nvPicPr>
        <p:blipFill>
          <a:blip r:embed="rId4"/>
          <a:stretch>
            <a:fillRect/>
          </a:stretch>
        </p:blipFill>
        <p:spPr>
          <a:xfrm>
            <a:off x="6438522" y="3580696"/>
            <a:ext cx="4928287" cy="134089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192490F-C79A-4A99-B8F2-B97176ED36CE}"/>
              </a:ext>
            </a:extLst>
          </p:cNvPr>
          <p:cNvPicPr>
            <a:picLocks noChangeAspect="1"/>
          </p:cNvPicPr>
          <p:nvPr/>
        </p:nvPicPr>
        <p:blipFill>
          <a:blip r:embed="rId5"/>
          <a:stretch>
            <a:fillRect/>
          </a:stretch>
        </p:blipFill>
        <p:spPr>
          <a:xfrm>
            <a:off x="5717369" y="1647063"/>
            <a:ext cx="6006777" cy="3515122"/>
          </a:xfrm>
          <a:prstGeom prst="rect">
            <a:avLst/>
          </a:prstGeom>
        </p:spPr>
      </p:pic>
      <p:sp>
        <p:nvSpPr>
          <p:cNvPr id="7" name="Oval 6">
            <a:extLst>
              <a:ext uri="{FF2B5EF4-FFF2-40B4-BE49-F238E27FC236}">
                <a16:creationId xmlns:a16="http://schemas.microsoft.com/office/drawing/2014/main" id="{90D736C1-6D4E-44FB-B2B6-6E859A9D3391}"/>
              </a:ext>
            </a:extLst>
          </p:cNvPr>
          <p:cNvSpPr/>
          <p:nvPr/>
        </p:nvSpPr>
        <p:spPr bwMode="auto">
          <a:xfrm>
            <a:off x="5360032" y="4087384"/>
            <a:ext cx="4619705" cy="954504"/>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70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Manage Azure Active Directory (AD)</a:t>
            </a:r>
            <a:br>
              <a:rPr lang="en-US" sz="4000" dirty="0"/>
            </a:br>
            <a:r>
              <a:rPr lang="en-US" sz="1800" dirty="0"/>
              <a:t>Azure AD Join</a:t>
            </a:r>
            <a:br>
              <a:rPr lang="en-US" sz="1800" dirty="0"/>
            </a:br>
            <a:endParaRPr lang="en-US" sz="4000" dirty="0"/>
          </a:p>
        </p:txBody>
      </p:sp>
      <p:sp>
        <p:nvSpPr>
          <p:cNvPr id="6" name="Text Placeholder 5"/>
          <p:cNvSpPr>
            <a:spLocks noGrp="1"/>
          </p:cNvSpPr>
          <p:nvPr>
            <p:ph type="body" sz="quarter" idx="10"/>
          </p:nvPr>
        </p:nvSpPr>
        <p:spPr>
          <a:xfrm>
            <a:off x="599302" y="1690525"/>
            <a:ext cx="5141688" cy="4718921"/>
          </a:xfrm>
        </p:spPr>
        <p:txBody>
          <a:bodyPr/>
          <a:lstStyle/>
          <a:p>
            <a:r>
              <a:rPr lang="en-US" sz="3200"/>
              <a:t>Requires </a:t>
            </a:r>
          </a:p>
          <a:p>
            <a:pPr marL="466298" indent="-466298">
              <a:buFont typeface="Arial" panose="020B0604020202020204" pitchFamily="34" charset="0"/>
              <a:buChar char="•"/>
            </a:pPr>
            <a:r>
              <a:rPr lang="en-US" sz="2400"/>
              <a:t>Azure AD + Subscription</a:t>
            </a:r>
          </a:p>
          <a:p>
            <a:pPr marL="466298" indent="-466298">
              <a:buFont typeface="Arial" panose="020B0604020202020204" pitchFamily="34" charset="0"/>
              <a:buChar char="•"/>
            </a:pPr>
            <a:r>
              <a:rPr lang="en-US" sz="2400"/>
              <a:t>Windows 10 (Pro/Ent)</a:t>
            </a:r>
          </a:p>
          <a:p>
            <a:r>
              <a:rPr lang="en-US" sz="2400"/>
              <a:t>Admin Tasks</a:t>
            </a:r>
          </a:p>
          <a:p>
            <a:pPr marL="349724" indent="-349724">
              <a:buFont typeface="Arial" panose="020B0604020202020204" pitchFamily="34" charset="0"/>
              <a:buChar char="•"/>
            </a:pPr>
            <a:r>
              <a:rPr lang="en-US" sz="2400"/>
              <a:t>See picture -&gt;</a:t>
            </a:r>
          </a:p>
          <a:p>
            <a:r>
              <a:rPr lang="en-US" sz="2400"/>
              <a:t>User Tasks</a:t>
            </a:r>
          </a:p>
          <a:p>
            <a:pPr marL="582873" lvl="1" indent="-349724">
              <a:buFont typeface="Arial" panose="020B0604020202020204" pitchFamily="34" charset="0"/>
              <a:buChar char="•"/>
            </a:pPr>
            <a:r>
              <a:rPr lang="en-US" sz="1600">
                <a:hlinkClick r:id="rId3"/>
              </a:rPr>
              <a:t>Register Windows 10 Device</a:t>
            </a:r>
            <a:r>
              <a:rPr lang="en-US" sz="1600"/>
              <a:t> – BYOD</a:t>
            </a:r>
          </a:p>
          <a:p>
            <a:pPr marL="582873" lvl="1" indent="-349724">
              <a:buFont typeface="Arial" panose="020B0604020202020204" pitchFamily="34" charset="0"/>
              <a:buChar char="•"/>
            </a:pPr>
            <a:r>
              <a:rPr lang="en-US" sz="1600"/>
              <a:t>Join Corp Device</a:t>
            </a:r>
          </a:p>
          <a:p>
            <a:pPr marL="816022" lvl="2" indent="-349724">
              <a:buFont typeface="Arial" panose="020B0604020202020204" pitchFamily="34" charset="0"/>
              <a:buChar char="•"/>
            </a:pPr>
            <a:r>
              <a:rPr lang="en-US" sz="1200"/>
              <a:t>Settings, Account, Access Work or School</a:t>
            </a:r>
          </a:p>
          <a:p>
            <a:pPr marL="349724" indent="-349724">
              <a:buFont typeface="Arial" panose="020B0604020202020204" pitchFamily="34" charset="0"/>
              <a:buChar char="•"/>
            </a:pPr>
            <a:r>
              <a:rPr lang="en-US" sz="2400"/>
              <a:t>Verify </a:t>
            </a:r>
          </a:p>
          <a:p>
            <a:pPr marL="582873" lvl="1" indent="-349724">
              <a:buFont typeface="Arial" panose="020B0604020202020204" pitchFamily="34" charset="0"/>
              <a:buChar char="•"/>
            </a:pPr>
            <a:endParaRPr lang="en-US" sz="1600"/>
          </a:p>
          <a:p>
            <a:endParaRPr lang="en-US" sz="3200"/>
          </a:p>
        </p:txBody>
      </p:sp>
      <p:sp>
        <p:nvSpPr>
          <p:cNvPr id="2" name="Rectangle 1">
            <a:extLst>
              <a:ext uri="{FF2B5EF4-FFF2-40B4-BE49-F238E27FC236}">
                <a16:creationId xmlns:a16="http://schemas.microsoft.com/office/drawing/2014/main" id="{B3EC3050-5B82-47F7-A194-C3143D90DD7A}"/>
              </a:ext>
            </a:extLst>
          </p:cNvPr>
          <p:cNvSpPr/>
          <p:nvPr/>
        </p:nvSpPr>
        <p:spPr>
          <a:xfrm>
            <a:off x="9457330" y="577406"/>
            <a:ext cx="2653662" cy="382308"/>
          </a:xfrm>
          <a:prstGeom prst="rect">
            <a:avLst/>
          </a:prstGeom>
        </p:spPr>
        <p:txBody>
          <a:bodyPr wrap="none">
            <a:spAutoFit/>
          </a:bodyPr>
          <a:lstStyle/>
          <a:p>
            <a:r>
              <a:rPr lang="en-US" sz="1836">
                <a:hlinkClick r:id="rId4"/>
              </a:rPr>
              <a:t>aka.ms/Azure/Roaming</a:t>
            </a:r>
            <a:r>
              <a:rPr lang="en-US" sz="1836"/>
              <a:t> </a:t>
            </a:r>
          </a:p>
        </p:txBody>
      </p:sp>
      <p:pic>
        <p:nvPicPr>
          <p:cNvPr id="7" name="Picture 6">
            <a:extLst>
              <a:ext uri="{FF2B5EF4-FFF2-40B4-BE49-F238E27FC236}">
                <a16:creationId xmlns:a16="http://schemas.microsoft.com/office/drawing/2014/main" id="{D83E5959-7AF1-45BD-9B62-0DA0B86F4152}"/>
              </a:ext>
            </a:extLst>
          </p:cNvPr>
          <p:cNvPicPr preferRelativeResize="0">
            <a:picLocks/>
          </p:cNvPicPr>
          <p:nvPr/>
        </p:nvPicPr>
        <p:blipFill rotWithShape="1">
          <a:blip r:embed="rId5"/>
          <a:srcRect b="8333"/>
          <a:stretch/>
        </p:blipFill>
        <p:spPr>
          <a:xfrm>
            <a:off x="5264142" y="1623184"/>
            <a:ext cx="6808004" cy="4103455"/>
          </a:xfrm>
          <a:prstGeom prst="rect">
            <a:avLst/>
          </a:prstGeom>
        </p:spPr>
      </p:pic>
      <p:pic>
        <p:nvPicPr>
          <p:cNvPr id="4" name="Picture 3">
            <a:extLst>
              <a:ext uri="{FF2B5EF4-FFF2-40B4-BE49-F238E27FC236}">
                <a16:creationId xmlns:a16="http://schemas.microsoft.com/office/drawing/2014/main" id="{6367E9EE-EC1F-415C-B882-541D1B944895}"/>
              </a:ext>
            </a:extLst>
          </p:cNvPr>
          <p:cNvPicPr>
            <a:picLocks noChangeAspect="1"/>
          </p:cNvPicPr>
          <p:nvPr/>
        </p:nvPicPr>
        <p:blipFill>
          <a:blip r:embed="rId6"/>
          <a:stretch>
            <a:fillRect/>
          </a:stretch>
        </p:blipFill>
        <p:spPr>
          <a:xfrm>
            <a:off x="4830171" y="1581398"/>
            <a:ext cx="4915632" cy="3575006"/>
          </a:xfrm>
          <a:prstGeom prst="rect">
            <a:avLst/>
          </a:prstGeom>
        </p:spPr>
      </p:pic>
      <p:pic>
        <p:nvPicPr>
          <p:cNvPr id="5" name="Picture 4">
            <a:extLst>
              <a:ext uri="{FF2B5EF4-FFF2-40B4-BE49-F238E27FC236}">
                <a16:creationId xmlns:a16="http://schemas.microsoft.com/office/drawing/2014/main" id="{DF460448-85E7-4602-BECA-79FB5267DFFD}"/>
              </a:ext>
            </a:extLst>
          </p:cNvPr>
          <p:cNvPicPr>
            <a:picLocks noChangeAspect="1"/>
          </p:cNvPicPr>
          <p:nvPr/>
        </p:nvPicPr>
        <p:blipFill>
          <a:blip r:embed="rId7"/>
          <a:stretch>
            <a:fillRect/>
          </a:stretch>
        </p:blipFill>
        <p:spPr>
          <a:xfrm>
            <a:off x="5602873" y="2804668"/>
            <a:ext cx="6084642" cy="284232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C23034E-2091-4128-9930-16C2F4B62EC1}"/>
              </a:ext>
            </a:extLst>
          </p:cNvPr>
          <p:cNvPicPr>
            <a:picLocks noChangeAspect="1"/>
          </p:cNvPicPr>
          <p:nvPr/>
        </p:nvPicPr>
        <p:blipFill>
          <a:blip r:embed="rId8"/>
          <a:stretch>
            <a:fillRect/>
          </a:stretch>
        </p:blipFill>
        <p:spPr>
          <a:xfrm>
            <a:off x="2433707" y="5223744"/>
            <a:ext cx="9112683" cy="17933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938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xit" presetSubtype="0" fill="hold" nodeType="with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Azure AD Join</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4872103"/>
          </a:xfrm>
        </p:spPr>
        <p:txBody>
          <a:bodyPr/>
          <a:lstStyle/>
          <a:p>
            <a:r>
              <a:rPr lang="en-US" sz="2800" dirty="0"/>
              <a:t>Capabilities</a:t>
            </a:r>
          </a:p>
          <a:p>
            <a:pPr marL="466298" indent="-466298">
              <a:buFont typeface="Arial" panose="020B0604020202020204" pitchFamily="34" charset="0"/>
              <a:buChar char="•"/>
            </a:pPr>
            <a:r>
              <a:rPr lang="en-US" sz="2000" dirty="0"/>
              <a:t>AuthN to Azure AD</a:t>
            </a:r>
          </a:p>
          <a:p>
            <a:pPr marL="466298" indent="-466298">
              <a:buFont typeface="Arial" panose="020B0604020202020204" pitchFamily="34" charset="0"/>
              <a:buChar char="•"/>
            </a:pPr>
            <a:r>
              <a:rPr lang="en-US" sz="2000" dirty="0"/>
              <a:t>Conditional Access Policies</a:t>
            </a:r>
          </a:p>
          <a:p>
            <a:pPr marL="466298" indent="-466298">
              <a:buFont typeface="Arial" panose="020B0604020202020204" pitchFamily="34" charset="0"/>
              <a:buChar char="•"/>
            </a:pPr>
            <a:r>
              <a:rPr lang="en-US" sz="2000" dirty="0"/>
              <a:t>Can Secure with MDM</a:t>
            </a:r>
          </a:p>
          <a:p>
            <a:pPr marL="694898" lvl="1" indent="-466298">
              <a:buFont typeface="Arial" panose="020B0604020202020204" pitchFamily="34" charset="0"/>
              <a:buChar char="•"/>
            </a:pPr>
            <a:r>
              <a:rPr lang="en-US" sz="1800" dirty="0">
                <a:latin typeface="+mj-lt"/>
              </a:rPr>
              <a:t>Intune or SCCM</a:t>
            </a:r>
          </a:p>
          <a:p>
            <a:pPr marL="466298" indent="-466298">
              <a:buFont typeface="Arial" panose="020B0604020202020204" pitchFamily="34" charset="0"/>
              <a:buChar char="•"/>
            </a:pPr>
            <a:r>
              <a:rPr lang="en-US" sz="2000" dirty="0"/>
              <a:t>Can Still AuthN On-Prem</a:t>
            </a:r>
          </a:p>
          <a:p>
            <a:r>
              <a:rPr lang="en-US" sz="2800" dirty="0"/>
              <a:t>Self Service</a:t>
            </a:r>
          </a:p>
          <a:p>
            <a:pPr marL="349724" indent="-349724">
              <a:buFont typeface="Arial" panose="020B0604020202020204" pitchFamily="34" charset="0"/>
              <a:buChar char="•"/>
            </a:pPr>
            <a:r>
              <a:rPr lang="en-US" sz="2000" dirty="0"/>
              <a:t>OOBE</a:t>
            </a:r>
          </a:p>
          <a:p>
            <a:pPr marL="349724" indent="-349724">
              <a:buFont typeface="Arial" panose="020B0604020202020204" pitchFamily="34" charset="0"/>
              <a:buChar char="•"/>
            </a:pPr>
            <a:r>
              <a:rPr lang="en-US" sz="2000" dirty="0"/>
              <a:t>Bulk Enrollment</a:t>
            </a:r>
          </a:p>
          <a:p>
            <a:pPr marL="349724" indent="-349724">
              <a:buFont typeface="Arial" panose="020B0604020202020204" pitchFamily="34" charset="0"/>
              <a:buChar char="•"/>
            </a:pPr>
            <a:r>
              <a:rPr lang="en-US" sz="2000" dirty="0"/>
              <a:t>Windows Autopilot</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3DE55343-17D1-4E00-BAAD-D6EB680E5051}"/>
              </a:ext>
            </a:extLst>
          </p:cNvPr>
          <p:cNvPicPr>
            <a:picLocks noChangeAspect="1"/>
          </p:cNvPicPr>
          <p:nvPr/>
        </p:nvPicPr>
        <p:blipFill>
          <a:blip r:embed="rId3"/>
          <a:stretch>
            <a:fillRect/>
          </a:stretch>
        </p:blipFill>
        <p:spPr>
          <a:xfrm>
            <a:off x="5227749" y="1031328"/>
            <a:ext cx="5372329" cy="47548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107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rt 101_Microsoft_Ready.potx" id="{571FDEDE-E4D4-43B7-903A-3E2036202E7B}" vid="{CA067E67-8D62-49FE-BDEB-A9940CECE109}"/>
    </a:ext>
  </a:extLst>
</a:theme>
</file>

<file path=ppt/theme/theme2.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rt 101_Microsoft_Ready.potx" id="{571FDEDE-E4D4-43B7-903A-3E2036202E7B}" vid="{BF9F994E-20B6-4DD5-BDF3-838C054EC9AD}"/>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31BFD23-D266-48C1-A711-F11E543D5CFA}" vid="{7FAD9B00-31F5-43C6-A727-B317FB2D1833}"/>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31BFD23-D266-48C1-A711-F11E543D5CFA}" vid="{C2FAC818-C91C-43A1-B664-590DC1E1A001}"/>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e513a8e-bcda-4d0f-93e4-ef5221cca81a">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2974203179B046A5102632C1AF42E8" ma:contentTypeVersion="16" ma:contentTypeDescription="Create a new document." ma:contentTypeScope="" ma:versionID="5ac371419e9b8fc6dc07a08988cef022">
  <xsd:schema xmlns:xsd="http://www.w3.org/2001/XMLSchema" xmlns:xs="http://www.w3.org/2001/XMLSchema" xmlns:p="http://schemas.microsoft.com/office/2006/metadata/properties" xmlns:ns1="http://schemas.microsoft.com/sharepoint/v3" xmlns:ns2="ee513a8e-bcda-4d0f-93e4-ef5221cca81a" xmlns:ns3="cb9baae7-9b24-43ee-a7f8-6e8ea822e94a" xmlns:ns4="230e9df3-be65-4c73-a93b-d1236ebd677e" targetNamespace="http://schemas.microsoft.com/office/2006/metadata/properties" ma:root="true" ma:fieldsID="b66195f0a2f8d38d95980d73886a3b75" ns1:_="" ns2:_="" ns3:_="" ns4:_="">
    <xsd:import namespace="http://schemas.microsoft.com/sharepoint/v3"/>
    <xsd:import namespace="ee513a8e-bcda-4d0f-93e4-ef5221cca81a"/>
    <xsd:import namespace="cb9baae7-9b24-43ee-a7f8-6e8ea822e94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lcf76f155ced4ddcb4097134ff3c332f" minOccurs="0"/>
                <xsd:element ref="ns4: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513a8e-bcda-4d0f-93e4-ef5221cca8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b9baae7-9b24-43ee-a7f8-6e8ea822e94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9ae1a917-d3a5-4c56-a05a-d4aee0e68855}" ma:internalName="TaxCatchAll" ma:showField="CatchAllData" ma:web="cb9baae7-9b24-43ee-a7f8-6e8ea822e9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58D5DE-B71E-4F6B-B324-465AD5309F33}">
  <ds:schemaRefs>
    <ds:schemaRef ds:uri="http://schemas.microsoft.com/office/2006/documentManagement/types"/>
    <ds:schemaRef ds:uri="ee513a8e-bcda-4d0f-93e4-ef5221cca81a"/>
    <ds:schemaRef ds:uri="230e9df3-be65-4c73-a93b-d1236ebd677e"/>
    <ds:schemaRef ds:uri="http://schemas.openxmlformats.org/package/2006/metadata/core-properties"/>
    <ds:schemaRef ds:uri="http://www.w3.org/XML/1998/namespace"/>
    <ds:schemaRef ds:uri="http://schemas.microsoft.com/office/2006/metadata/properties"/>
    <ds:schemaRef ds:uri="http://purl.org/dc/terms/"/>
    <ds:schemaRef ds:uri="http://purl.org/dc/elements/1.1/"/>
    <ds:schemaRef ds:uri="cb9baae7-9b24-43ee-a7f8-6e8ea822e94a"/>
    <ds:schemaRef ds:uri="http://schemas.microsoft.com/office/infopath/2007/PartnerControls"/>
    <ds:schemaRef ds:uri="http://schemas.microsoft.com/sharepoint/v3"/>
    <ds:schemaRef ds:uri="http://purl.org/dc/dcmitype/"/>
  </ds:schemaRefs>
</ds:datastoreItem>
</file>

<file path=customXml/itemProps2.xml><?xml version="1.0" encoding="utf-8"?>
<ds:datastoreItem xmlns:ds="http://schemas.openxmlformats.org/officeDocument/2006/customXml" ds:itemID="{7880247C-399D-4D2D-8D02-F7FFBD6BD4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e513a8e-bcda-4d0f-93e4-ef5221cca81a"/>
    <ds:schemaRef ds:uri="cb9baae7-9b24-43ee-a7f8-6e8ea822e94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4A4BD3-F598-4191-8F69-08471EA6243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Cert 101_Microsoft_Ready</Template>
  <TotalTime>0</TotalTime>
  <Words>4537</Words>
  <Application>Microsoft Office PowerPoint</Application>
  <PresentationFormat>Custom</PresentationFormat>
  <Paragraphs>788</Paragraphs>
  <Slides>60</Slides>
  <Notes>59</Notes>
  <HiddenSlides>32</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60</vt:i4>
      </vt:variant>
    </vt:vector>
  </HeadingPairs>
  <TitlesOfParts>
    <vt:vector size="74" baseType="lpstr">
      <vt:lpstr>Arial</vt:lpstr>
      <vt:lpstr>Consolas</vt:lpstr>
      <vt:lpstr>Segoe UI</vt:lpstr>
      <vt:lpstr>Segoe UI Light</vt:lpstr>
      <vt:lpstr>Segoe UI Semibold</vt:lpstr>
      <vt:lpstr>Segoe UI Semilight</vt:lpstr>
      <vt:lpstr>Wingdings</vt:lpstr>
      <vt:lpstr>5-50173_Microsoft_Ready_Light_Template</vt:lpstr>
      <vt:lpstr>5-50173_Microsoft_Ready_Dark_Template</vt:lpstr>
      <vt:lpstr>5-50113_Microsoft_Ready_Light_Template</vt:lpstr>
      <vt:lpstr>9-51052_Microsoft_Ready_Template_Light</vt:lpstr>
      <vt:lpstr>9-51027_Microsoft_Ready_Template</vt:lpstr>
      <vt:lpstr>9-51120_Microsoft_Ready_Template_Light</vt:lpstr>
      <vt:lpstr>White Template</vt:lpstr>
      <vt:lpstr> Certification Exam Rapid Training AZ-104 Azure Administrator</vt:lpstr>
      <vt:lpstr>Manage Azure Identities and Governance 15-20%</vt:lpstr>
      <vt:lpstr>Interpret Access Assignments</vt:lpstr>
      <vt:lpstr>Manage Multiple Tenants/Directories</vt:lpstr>
      <vt:lpstr>Configure Cost Management</vt:lpstr>
      <vt:lpstr>Configure Management Groups</vt:lpstr>
      <vt:lpstr>Manage password sync and writeback</vt:lpstr>
      <vt:lpstr>Manage Azure Active Directory (AD) Azure AD Join </vt:lpstr>
      <vt:lpstr>Azure AD Join</vt:lpstr>
      <vt:lpstr>Manage Guest User Accounts</vt:lpstr>
      <vt:lpstr>Dynamic Group Membership</vt:lpstr>
      <vt:lpstr>Subscription Governance</vt:lpstr>
      <vt:lpstr>Azure Management Groups</vt:lpstr>
      <vt:lpstr>Manage Resource Groups | Move Resources </vt:lpstr>
      <vt:lpstr>Manage Azure Subscriptions Administrator Permissions  </vt:lpstr>
      <vt:lpstr>Azure Policies| At Subscription Scope </vt:lpstr>
      <vt:lpstr>Useful Azure Resource Manager Commands</vt:lpstr>
      <vt:lpstr>Enable MFA for an Azure Tenant</vt:lpstr>
      <vt:lpstr>Analyze Resource Utilization and Consumption   </vt:lpstr>
      <vt:lpstr>Implement &amp; Manage Storage 10-15%</vt:lpstr>
      <vt:lpstr>Service Endpoints</vt:lpstr>
      <vt:lpstr>Configure Network Access to Storage Accounts </vt:lpstr>
      <vt:lpstr>Configure Storage Tiers for Azure blobs </vt:lpstr>
      <vt:lpstr>Create Azure File Sync Service</vt:lpstr>
      <vt:lpstr>Configure Azure Files | Azure File Sync   </vt:lpstr>
      <vt:lpstr>Data Transfer Services</vt:lpstr>
      <vt:lpstr>Import and Export Data to Azure  </vt:lpstr>
      <vt:lpstr>Import Job Flow</vt:lpstr>
      <vt:lpstr>Use Azure Data Box</vt:lpstr>
      <vt:lpstr>Deploy &amp; Manage Azure Compute Resources 25-30%</vt:lpstr>
      <vt:lpstr>Using Custom Script Extensions </vt:lpstr>
      <vt:lpstr>Create and Configure Azure Container Instances </vt:lpstr>
      <vt:lpstr>Automate Deployment of VMs</vt:lpstr>
      <vt:lpstr>Automate Deployment of VMs ARM Templates </vt:lpstr>
      <vt:lpstr>Manage Azure VM | redeploy VM </vt:lpstr>
      <vt:lpstr>Deploy and Configure Scale Sets</vt:lpstr>
      <vt:lpstr>Deploy &amp; Manage Virtual Networks 30-35%</vt:lpstr>
      <vt:lpstr>Deploy and Configure Azure Bastion Service</vt:lpstr>
      <vt:lpstr>Evaluate Effective Security Rules </vt:lpstr>
      <vt:lpstr>Configure Express Route</vt:lpstr>
      <vt:lpstr>Troubleshoot External Networking</vt:lpstr>
      <vt:lpstr>Configure Application Gateway </vt:lpstr>
      <vt:lpstr>Configure Azure Virtual WAN</vt:lpstr>
      <vt:lpstr>The Big Picture | Segmentation &amp; Isolation </vt:lpstr>
      <vt:lpstr>Create Connectivity Between Virtual Networks Create and configure VNET peering </vt:lpstr>
      <vt:lpstr>Load Balancing</vt:lpstr>
      <vt:lpstr>Name Resolution in VNets</vt:lpstr>
      <vt:lpstr>DNS Records and Record Sets  </vt:lpstr>
      <vt:lpstr>DNS Records | Custom Domain | Web App</vt:lpstr>
      <vt:lpstr>Delegation of DNS zones with Azure DNS</vt:lpstr>
      <vt:lpstr>Azure Private DNS   </vt:lpstr>
      <vt:lpstr>Host your Domain in Azure DNS   </vt:lpstr>
      <vt:lpstr>Compare Network Tools </vt:lpstr>
      <vt:lpstr>Compare Network Tools </vt:lpstr>
      <vt:lpstr>VNet Service Endpoints</vt:lpstr>
      <vt:lpstr>Monitor and back up Azure Resources 10-15%</vt:lpstr>
      <vt:lpstr>Create Action Groups  Create Action Groups </vt:lpstr>
      <vt:lpstr>Implement Azure Backup</vt:lpstr>
      <vt:lpstr>Create and Configure Backup policy </vt:lpstr>
      <vt:lpstr>Perform site-to-site recovery by using Azure Site Recovery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Certification Exam Rapid Training AZ-104 Azure Administrator</dc:title>
  <dc:subject/>
  <dc:creator/>
  <cp:keywords/>
  <dc:description/>
  <cp:lastModifiedBy/>
  <cp:revision>20</cp:revision>
  <dcterms:created xsi:type="dcterms:W3CDTF">2020-12-07T15:05:01Z</dcterms:created>
  <dcterms:modified xsi:type="dcterms:W3CDTF">2022-12-15T08:21:02Z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0x010100D02974203179B046A5102632C1AF42E8</vt:lpwstr>
  </property>
  <property fmtid="{D5CDD505-2E9C-101B-9397-08002B2CF9AE}" pid="3" name="MediaServiceImageTags">
    <vt:lpwstr/>
  </property>
</Properties>
</file>